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439" r:id="rId3"/>
    <p:sldId id="438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6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8" r:id="rId22"/>
    <p:sldId id="413" r:id="rId23"/>
    <p:sldId id="415" r:id="rId24"/>
    <p:sldId id="461" r:id="rId25"/>
    <p:sldId id="420" r:id="rId26"/>
    <p:sldId id="419" r:id="rId27"/>
    <p:sldId id="418" r:id="rId28"/>
    <p:sldId id="421" r:id="rId29"/>
    <p:sldId id="416" r:id="rId30"/>
    <p:sldId id="422" r:id="rId31"/>
    <p:sldId id="423" r:id="rId32"/>
    <p:sldId id="424" r:id="rId33"/>
    <p:sldId id="462" r:id="rId34"/>
    <p:sldId id="425" r:id="rId35"/>
    <p:sldId id="471" r:id="rId36"/>
    <p:sldId id="468" r:id="rId37"/>
    <p:sldId id="469" r:id="rId38"/>
    <p:sldId id="426" r:id="rId39"/>
    <p:sldId id="470" r:id="rId40"/>
    <p:sldId id="427" r:id="rId41"/>
    <p:sldId id="473" r:id="rId42"/>
    <p:sldId id="428" r:id="rId43"/>
    <p:sldId id="429" r:id="rId44"/>
    <p:sldId id="463" r:id="rId45"/>
    <p:sldId id="464" r:id="rId46"/>
    <p:sldId id="465" r:id="rId47"/>
    <p:sldId id="466" r:id="rId48"/>
    <p:sldId id="472" r:id="rId49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smtClean="0"/>
            </a:lvl1pPr>
          </a:lstStyle>
          <a:p>
            <a:pPr>
              <a:defRPr/>
            </a:pPr>
            <a:fld id="{FE3A4AA1-26C9-4FAF-B26E-49F17E137A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smtClean="0"/>
            </a:lvl1pPr>
          </a:lstStyle>
          <a:p>
            <a:pPr>
              <a:defRPr/>
            </a:pPr>
            <a:fld id="{DA9522D4-89FD-42DF-A7AC-9F34BE1DB9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62B8-3912-45A4-9CA3-D5DAD61A2CA1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8FF8-399B-4EFE-943B-E95E3949DE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6ACC-97F4-4F4E-86A5-B385C8BA1B95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D9A1-9583-4099-BBEE-8ACA1774CF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570A-4CAE-4F8E-A0D0-EF9EAC352654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F6173-E9B4-4A44-89AD-85F71611B5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9A4D-3DC4-4CB7-954A-9218961C1A07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C736E-7266-463B-A569-FEA32A762C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D1FA-5785-494B-8665-EDE983554861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1BE8-12B0-4E2C-AE63-1EFF4F49B2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9978F-2E93-405B-BA43-12C2F2ED6A3A}" type="datetime1">
              <a:rPr lang="de-DE" smtClean="0"/>
              <a:t>15.07.2016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C262-87F2-4EC6-A617-F8A59F47B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D7C2-F566-43B3-A4E4-0EB5CA2DA297}" type="datetime1">
              <a:rPr lang="de-DE" smtClean="0"/>
              <a:t>15.07.2016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F4CA-3FD5-4D27-9AF1-E1FC69525C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A92F-1EEF-4D25-971B-3EF6F494CA1B}" type="datetime1">
              <a:rPr lang="de-DE" smtClean="0"/>
              <a:t>15.07.2016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4D2E-AD19-43AB-831B-FC0F5DD905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9596A-DAFB-4984-95F5-763A05AF8850}" type="datetime1">
              <a:rPr lang="de-DE" smtClean="0"/>
              <a:t>15.07.2016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7AE2-C293-448E-9370-0F83A9BA59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9ADC-C7CA-46BA-ABF7-A3CC9FE18C7C}" type="datetime1">
              <a:rPr lang="de-DE" smtClean="0"/>
              <a:t>15.07.2016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5AE0-A199-44D7-9ACC-4B14F6F2F1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378B-4458-43FD-861A-02589B657A8B}" type="datetime1">
              <a:rPr lang="de-DE" smtClean="0"/>
              <a:t>15.07.2016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50638-F727-4532-B04B-02301E3DC3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F756DE8A-731B-43A9-8281-272919CE8AF8}" type="datetime1">
              <a:rPr lang="de-DE" smtClean="0"/>
              <a:t>15.07.2016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1B30D46-4B53-4EC2-BD96-98EA9ED145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44675"/>
            <a:ext cx="8207375" cy="1470025"/>
          </a:xfrm>
        </p:spPr>
        <p:txBody>
          <a:bodyPr/>
          <a:lstStyle/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Datenstrukturen und Algorithmen </a:t>
            </a:r>
            <a:br>
              <a:rPr lang="de-DE" sz="4000" dirty="0" smtClean="0">
                <a:solidFill>
                  <a:schemeClr val="accent2"/>
                </a:solidFill>
              </a:rPr>
            </a:br>
            <a:r>
              <a:rPr lang="de-DE" sz="2400" dirty="0" smtClean="0">
                <a:solidFill>
                  <a:schemeClr val="accent2"/>
                </a:solidFill>
              </a:rPr>
              <a:t/>
            </a:r>
            <a:br>
              <a:rPr lang="de-DE" sz="2400" dirty="0" smtClean="0">
                <a:solidFill>
                  <a:schemeClr val="accent2"/>
                </a:solidFill>
              </a:rPr>
            </a:br>
            <a:r>
              <a:rPr lang="de-DE" sz="4000" dirty="0" smtClean="0">
                <a:solidFill>
                  <a:schemeClr val="accent2"/>
                </a:solidFill>
              </a:rPr>
              <a:t>Kapitel 21: Verschiedenes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pPr eaLnBrk="1" hangingPunct="1"/>
            <a:r>
              <a:rPr lang="de-DE" dirty="0" smtClean="0"/>
              <a:t>Christian Scheideler</a:t>
            </a:r>
          </a:p>
          <a:p>
            <a:pPr eaLnBrk="1" hangingPunct="1"/>
            <a:r>
              <a:rPr lang="de-DE" dirty="0" smtClean="0"/>
              <a:t>SS 2016</a:t>
            </a:r>
          </a:p>
        </p:txBody>
      </p:sp>
      <p:sp>
        <p:nvSpPr>
          <p:cNvPr id="205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msy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BD15780-0065-4EB4-9E63-376070F7AD64}" type="datetime1">
              <a:rPr lang="de-DE" smtClean="0"/>
              <a:t>15.07.2016</a:t>
            </a:fld>
            <a:endParaRPr lang="de-DE"/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01ECE-303B-483E-A766-FEE3B16AC3DC}" type="slidenum">
              <a:rPr lang="de-DE"/>
              <a:pPr/>
              <a:t>10</a:t>
            </a:fld>
            <a:endParaRPr lang="de-DE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Mit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gewichteter</a:t>
            </a:r>
            <a:r>
              <a:rPr lang="en-US" dirty="0" smtClean="0">
                <a:solidFill>
                  <a:schemeClr val="accent2"/>
                </a:solidFill>
              </a:rPr>
              <a:t> Union-Operation:</a:t>
            </a:r>
          </a:p>
          <a:p>
            <a:pPr eaLnBrk="1" hangingPunct="1"/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Find: </a:t>
            </a:r>
            <a:r>
              <a:rPr lang="en-US" dirty="0" smtClean="0">
                <a:solidFill>
                  <a:schemeClr val="hlink"/>
                </a:solidFill>
              </a:rPr>
              <a:t>O(log n)</a:t>
            </a:r>
          </a:p>
          <a:p>
            <a:pPr eaLnBrk="1" hangingPunct="1"/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Union: </a:t>
            </a:r>
            <a:r>
              <a:rPr lang="en-US" dirty="0" smtClean="0">
                <a:solidFill>
                  <a:schemeClr val="hlink"/>
                </a:solidFill>
              </a:rPr>
              <a:t>O(1)</a:t>
            </a:r>
          </a:p>
          <a:p>
            <a:pPr eaLnBrk="1" hangingPunct="1"/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Es gilt </a:t>
            </a:r>
            <a:r>
              <a:rPr lang="en-US" dirty="0" err="1" smtClean="0"/>
              <a:t>auch</a:t>
            </a:r>
            <a:r>
              <a:rPr lang="en-US" dirty="0" smtClean="0"/>
              <a:t>: </a:t>
            </a:r>
            <a:r>
              <a:rPr lang="en-US" dirty="0" err="1" smtClean="0"/>
              <a:t>Tiefe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Baums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worst-case </a:t>
            </a:r>
            <a:r>
              <a:rPr lang="en-US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hlink"/>
                </a:solidFill>
              </a:rPr>
              <a:t>(log n)</a:t>
            </a:r>
            <a:r>
              <a:rPr lang="en-US" dirty="0" smtClean="0"/>
              <a:t> (</a:t>
            </a:r>
            <a:r>
              <a:rPr lang="en-US" dirty="0" err="1" smtClean="0"/>
              <a:t>verwende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, die </a:t>
            </a:r>
            <a:r>
              <a:rPr lang="en-US" dirty="0" err="1" smtClean="0"/>
              <a:t>Formel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Beweis</a:t>
            </a:r>
            <a:r>
              <a:rPr lang="en-US" dirty="0" smtClean="0"/>
              <a:t> von Lemma 21.1 </a:t>
            </a:r>
            <a:r>
              <a:rPr lang="en-US" dirty="0" err="1" smtClean="0"/>
              <a:t>folgt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CCD0AE9-116A-4B81-A47C-716AC4CFCDE5}" type="datetime1">
              <a:rPr lang="de-DE" smtClean="0"/>
              <a:t>15.07.2016</a:t>
            </a:fld>
            <a:endParaRPr lang="de-DE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8D327-59DC-4283-82C3-757EE323D66D}" type="slidenum">
              <a:rPr lang="de-DE"/>
              <a:pPr/>
              <a:t>11</a:t>
            </a:fld>
            <a:endParaRPr lang="de-DE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Besser: gewichtetes Union mit Pfadkompression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Pfadkompression bei jedem Find(x): </a:t>
            </a:r>
            <a:r>
              <a:rPr lang="en-US" sz="2800" smtClean="0">
                <a:solidFill>
                  <a:srgbClr val="FF0000"/>
                </a:solidFill>
              </a:rPr>
              <a:t>alle</a:t>
            </a:r>
            <a:r>
              <a:rPr lang="en-US" sz="2800" smtClean="0"/>
              <a:t> Knoten von </a:t>
            </a:r>
            <a:r>
              <a:rPr lang="en-US" sz="2800" smtClean="0">
                <a:solidFill>
                  <a:schemeClr val="hlink"/>
                </a:solidFill>
              </a:rPr>
              <a:t>x</a:t>
            </a:r>
            <a:r>
              <a:rPr lang="en-US" sz="2800" smtClean="0"/>
              <a:t> zur Wurzel zeigen direkt auf Wurzel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12295" name="Oval 4"/>
          <p:cNvSpPr>
            <a:spLocks noChangeArrowheads="1"/>
          </p:cNvSpPr>
          <p:nvPr/>
        </p:nvSpPr>
        <p:spPr bwMode="auto">
          <a:xfrm>
            <a:off x="2411413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6" name="Oval 5"/>
          <p:cNvSpPr>
            <a:spLocks noChangeArrowheads="1"/>
          </p:cNvSpPr>
          <p:nvPr/>
        </p:nvSpPr>
        <p:spPr bwMode="auto">
          <a:xfrm>
            <a:off x="1546225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7" name="Line 6"/>
          <p:cNvSpPr>
            <a:spLocks noChangeShapeType="1"/>
          </p:cNvSpPr>
          <p:nvPr/>
        </p:nvSpPr>
        <p:spPr bwMode="auto">
          <a:xfrm flipV="1">
            <a:off x="19065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3275013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9" name="Line 8"/>
          <p:cNvSpPr>
            <a:spLocks noChangeShapeType="1"/>
          </p:cNvSpPr>
          <p:nvPr/>
        </p:nvSpPr>
        <p:spPr bwMode="auto">
          <a:xfrm flipH="1" flipV="1">
            <a:off x="27701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9699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212248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2698750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3" name="Line 12"/>
          <p:cNvSpPr>
            <a:spLocks noChangeShapeType="1"/>
          </p:cNvSpPr>
          <p:nvPr/>
        </p:nvSpPr>
        <p:spPr bwMode="auto">
          <a:xfrm flipV="1">
            <a:off x="1258888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 flipH="1" flipV="1">
            <a:off x="1835150" y="4581525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 flipH="1" flipV="1">
            <a:off x="2411413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4283075" y="4510088"/>
            <a:ext cx="7921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7" name="Oval 16"/>
          <p:cNvSpPr>
            <a:spLocks noChangeArrowheads="1"/>
          </p:cNvSpPr>
          <p:nvPr/>
        </p:nvSpPr>
        <p:spPr bwMode="auto">
          <a:xfrm>
            <a:off x="673258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8" name="Oval 17"/>
          <p:cNvSpPr>
            <a:spLocks noChangeArrowheads="1"/>
          </p:cNvSpPr>
          <p:nvPr/>
        </p:nvSpPr>
        <p:spPr bwMode="auto">
          <a:xfrm>
            <a:off x="5867400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 flipV="1">
            <a:off x="62277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0" name="Oval 19"/>
          <p:cNvSpPr>
            <a:spLocks noChangeArrowheads="1"/>
          </p:cNvSpPr>
          <p:nvPr/>
        </p:nvSpPr>
        <p:spPr bwMode="auto">
          <a:xfrm>
            <a:off x="75961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 flipH="1" flipV="1">
            <a:off x="70913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2" name="Oval 21"/>
          <p:cNvSpPr>
            <a:spLocks noChangeArrowheads="1"/>
          </p:cNvSpPr>
          <p:nvPr/>
        </p:nvSpPr>
        <p:spPr bwMode="auto">
          <a:xfrm>
            <a:off x="529113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3" name="Oval 22"/>
          <p:cNvSpPr>
            <a:spLocks noChangeArrowheads="1"/>
          </p:cNvSpPr>
          <p:nvPr/>
        </p:nvSpPr>
        <p:spPr bwMode="auto">
          <a:xfrm>
            <a:off x="64436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12314" name="Oval 23"/>
          <p:cNvSpPr>
            <a:spLocks noChangeArrowheads="1"/>
          </p:cNvSpPr>
          <p:nvPr/>
        </p:nvSpPr>
        <p:spPr bwMode="auto">
          <a:xfrm>
            <a:off x="7019925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 flipV="1">
            <a:off x="5580063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6659563" y="3862388"/>
            <a:ext cx="215900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 flipH="1" flipV="1">
            <a:off x="6732588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D22D7B-9EC1-4669-9A0A-78458B475715}" type="datetime1">
              <a:rPr lang="de-DE" smtClean="0"/>
              <a:t>15.07.2016</a:t>
            </a:fld>
            <a:endParaRPr lang="de-DE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8D327-59DC-4283-82C3-757EE323D66D}" type="slidenum">
              <a:rPr lang="de-DE"/>
              <a:pPr/>
              <a:t>12</a:t>
            </a:fld>
            <a:endParaRPr lang="de-DE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Besser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</a:rPr>
              <a:t>gewichtetes</a:t>
            </a:r>
            <a:r>
              <a:rPr lang="en-US" sz="2800" dirty="0" smtClean="0">
                <a:solidFill>
                  <a:schemeClr val="accent2"/>
                </a:solidFill>
              </a:rPr>
              <a:t> Union </a:t>
            </a:r>
            <a:r>
              <a:rPr lang="en-US" sz="2800" dirty="0" err="1" smtClean="0">
                <a:solidFill>
                  <a:schemeClr val="accent2"/>
                </a:solidFill>
              </a:rPr>
              <a:t>mit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Pfadkompression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Pfadkompression</a:t>
            </a:r>
            <a:r>
              <a:rPr lang="en-US" sz="2800" dirty="0" smtClean="0"/>
              <a:t> </a:t>
            </a:r>
            <a:r>
              <a:rPr lang="en-US" sz="2800" dirty="0" err="1" smtClean="0"/>
              <a:t>bei</a:t>
            </a:r>
            <a:r>
              <a:rPr lang="en-US" sz="2800" dirty="0" smtClean="0"/>
              <a:t> </a:t>
            </a:r>
            <a:r>
              <a:rPr lang="en-US" sz="2800" dirty="0" err="1" smtClean="0"/>
              <a:t>jedem</a:t>
            </a:r>
            <a:r>
              <a:rPr lang="en-US" sz="2800" dirty="0" smtClean="0"/>
              <a:t> Find(x): </a:t>
            </a:r>
            <a:r>
              <a:rPr lang="en-US" sz="2800" dirty="0" err="1" smtClean="0">
                <a:solidFill>
                  <a:srgbClr val="FF0000"/>
                </a:solidFill>
              </a:rPr>
              <a:t>alle</a:t>
            </a:r>
            <a:r>
              <a:rPr lang="en-US" sz="2800" dirty="0" smtClean="0"/>
              <a:t>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</a:t>
            </a:r>
            <a:r>
              <a:rPr lang="en-US" sz="2800" dirty="0" err="1" smtClean="0"/>
              <a:t>zeigen</a:t>
            </a:r>
            <a:r>
              <a:rPr lang="en-US" sz="2800" dirty="0" smtClean="0"/>
              <a:t> </a:t>
            </a:r>
            <a:r>
              <a:rPr lang="en-US" sz="2800" dirty="0" err="1" smtClean="0"/>
              <a:t>direkt</a:t>
            </a:r>
            <a:r>
              <a:rPr lang="en-US" sz="2800" dirty="0" smtClean="0"/>
              <a:t> auf </a:t>
            </a:r>
            <a:r>
              <a:rPr lang="en-US" sz="2800" dirty="0" err="1" smtClean="0"/>
              <a:t>Wurzel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2295" name="Oval 4"/>
          <p:cNvSpPr>
            <a:spLocks noChangeArrowheads="1"/>
          </p:cNvSpPr>
          <p:nvPr/>
        </p:nvSpPr>
        <p:spPr bwMode="auto">
          <a:xfrm>
            <a:off x="2411413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6" name="Oval 5"/>
          <p:cNvSpPr>
            <a:spLocks noChangeArrowheads="1"/>
          </p:cNvSpPr>
          <p:nvPr/>
        </p:nvSpPr>
        <p:spPr bwMode="auto">
          <a:xfrm>
            <a:off x="1546225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7" name="Line 6"/>
          <p:cNvSpPr>
            <a:spLocks noChangeShapeType="1"/>
          </p:cNvSpPr>
          <p:nvPr/>
        </p:nvSpPr>
        <p:spPr bwMode="auto">
          <a:xfrm flipV="1">
            <a:off x="19065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3275013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9" name="Line 8"/>
          <p:cNvSpPr>
            <a:spLocks noChangeShapeType="1"/>
          </p:cNvSpPr>
          <p:nvPr/>
        </p:nvSpPr>
        <p:spPr bwMode="auto">
          <a:xfrm flipH="1" flipV="1">
            <a:off x="27701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9699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212248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2698750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2303" name="Line 12"/>
          <p:cNvSpPr>
            <a:spLocks noChangeShapeType="1"/>
          </p:cNvSpPr>
          <p:nvPr/>
        </p:nvSpPr>
        <p:spPr bwMode="auto">
          <a:xfrm flipV="1">
            <a:off x="1258888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 flipH="1" flipV="1">
            <a:off x="1835150" y="4581525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 flipH="1" flipV="1">
            <a:off x="2411413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4283075" y="4510088"/>
            <a:ext cx="7921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07" name="Oval 16"/>
          <p:cNvSpPr>
            <a:spLocks noChangeArrowheads="1"/>
          </p:cNvSpPr>
          <p:nvPr/>
        </p:nvSpPr>
        <p:spPr bwMode="auto">
          <a:xfrm>
            <a:off x="673258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8" name="Oval 17"/>
          <p:cNvSpPr>
            <a:spLocks noChangeArrowheads="1"/>
          </p:cNvSpPr>
          <p:nvPr/>
        </p:nvSpPr>
        <p:spPr bwMode="auto">
          <a:xfrm>
            <a:off x="5867400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 flipV="1">
            <a:off x="62277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0" name="Oval 19"/>
          <p:cNvSpPr>
            <a:spLocks noChangeArrowheads="1"/>
          </p:cNvSpPr>
          <p:nvPr/>
        </p:nvSpPr>
        <p:spPr bwMode="auto">
          <a:xfrm>
            <a:off x="75961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 flipH="1" flipV="1">
            <a:off x="70913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2" name="Oval 21"/>
          <p:cNvSpPr>
            <a:spLocks noChangeArrowheads="1"/>
          </p:cNvSpPr>
          <p:nvPr/>
        </p:nvSpPr>
        <p:spPr bwMode="auto">
          <a:xfrm>
            <a:off x="529113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3" name="Oval 22"/>
          <p:cNvSpPr>
            <a:spLocks noChangeArrowheads="1"/>
          </p:cNvSpPr>
          <p:nvPr/>
        </p:nvSpPr>
        <p:spPr bwMode="auto">
          <a:xfrm>
            <a:off x="64436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12314" name="Oval 23"/>
          <p:cNvSpPr>
            <a:spLocks noChangeArrowheads="1"/>
          </p:cNvSpPr>
          <p:nvPr/>
        </p:nvSpPr>
        <p:spPr bwMode="auto">
          <a:xfrm>
            <a:off x="7019925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 flipV="1">
            <a:off x="5580063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6659563" y="3862388"/>
            <a:ext cx="215900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 flipH="1" flipV="1">
            <a:off x="7020272" y="3861048"/>
            <a:ext cx="144016" cy="19442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952401-5E43-45B0-81A5-2E8D66D5B123}" type="datetime1">
              <a:rPr lang="de-DE" smtClean="0"/>
              <a:t>15.07.2016</a:t>
            </a:fld>
            <a:endParaRPr lang="de-DE"/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ED136-4166-491E-83D2-14C335043493}" type="slidenum">
              <a:rPr lang="de-DE"/>
              <a:pPr/>
              <a:t>13</a:t>
            </a:fld>
            <a:endParaRPr lang="de-DE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Bemerkung: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log* n</a:t>
            </a:r>
            <a:r>
              <a:rPr lang="en-US" sz="2800" smtClean="0"/>
              <a:t> ist definiert 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</a:t>
            </a:r>
            <a:r>
              <a:rPr lang="en-US" sz="2800" smtClean="0">
                <a:solidFill>
                  <a:schemeClr val="hlink"/>
                </a:solidFill>
              </a:rPr>
              <a:t>log* n = min{ i </a:t>
            </a:r>
            <a:r>
              <a:rPr lang="en-US" sz="2400" b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smtClean="0">
                <a:solidFill>
                  <a:schemeClr val="hlink"/>
                </a:solidFill>
              </a:rPr>
              <a:t> 0 | log log  … log n </a:t>
            </a:r>
            <a:r>
              <a:rPr lang="en-US" sz="2400" b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smtClean="0">
                <a:solidFill>
                  <a:schemeClr val="hlink"/>
                </a:solidFill>
              </a:rPr>
              <a:t> 1}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Beipiele: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log* 0 = log* 1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log* 2 =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log* 4 = 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log* 16 = 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log* 2</a:t>
            </a:r>
            <a:r>
              <a:rPr lang="en-US" sz="2800" baseline="30000" smtClean="0">
                <a:solidFill>
                  <a:schemeClr val="hlink"/>
                </a:solidFill>
              </a:rPr>
              <a:t>65536</a:t>
            </a:r>
            <a:r>
              <a:rPr lang="en-US" sz="2800" smtClean="0">
                <a:solidFill>
                  <a:schemeClr val="hlink"/>
                </a:solidFill>
              </a:rPr>
              <a:t> = 5</a:t>
            </a:r>
          </a:p>
        </p:txBody>
      </p:sp>
      <p:sp>
        <p:nvSpPr>
          <p:cNvPr id="13319" name="AutoShape 4"/>
          <p:cNvSpPr>
            <a:spLocks/>
          </p:cNvSpPr>
          <p:nvPr/>
        </p:nvSpPr>
        <p:spPr bwMode="auto">
          <a:xfrm rot="5400000">
            <a:off x="5291137" y="1484313"/>
            <a:ext cx="144463" cy="2592388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4932363" y="2852738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i</a:t>
            </a:r>
            <a:r>
              <a:rPr lang="en-US" sz="2400"/>
              <a:t>-mal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A05E3FE-BA38-4D97-991B-10431E8B04A0}" type="datetime1">
              <a:rPr lang="de-DE" smtClean="0"/>
              <a:t>15.07.2016</a:t>
            </a:fld>
            <a:endParaRPr lang="de-DE"/>
          </a:p>
        </p:txBody>
      </p:sp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0180-CD19-4613-ADBF-4404FCC9CDB3}" type="slidenum">
              <a:rPr lang="de-DE"/>
              <a:pPr/>
              <a:t>14</a:t>
            </a:fld>
            <a:endParaRPr lang="de-DE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Union-Find </a:t>
            </a:r>
            <a:r>
              <a:rPr lang="en-US" dirty="0" err="1" smtClean="0"/>
              <a:t>Datenstruktur</a:t>
            </a:r>
            <a:endParaRPr lang="en-US" dirty="0" smtClean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Satz</a:t>
            </a:r>
            <a:r>
              <a:rPr lang="en-US" sz="2800" dirty="0" smtClean="0">
                <a:solidFill>
                  <a:schemeClr val="accent2"/>
                </a:solidFill>
              </a:rPr>
              <a:t> 21.2:</a:t>
            </a:r>
            <a:r>
              <a:rPr lang="en-US" sz="2800" dirty="0" smtClean="0"/>
              <a:t> </a:t>
            </a:r>
            <a:r>
              <a:rPr lang="en-US" sz="2800" dirty="0" err="1" smtClean="0"/>
              <a:t>Bei</a:t>
            </a:r>
            <a:r>
              <a:rPr lang="en-US" sz="2800" dirty="0" smtClean="0"/>
              <a:t> </a:t>
            </a:r>
            <a:r>
              <a:rPr lang="en-US" sz="2800" dirty="0" err="1" smtClean="0"/>
              <a:t>gewichtetem</a:t>
            </a:r>
            <a:r>
              <a:rPr lang="en-US" sz="2800" dirty="0" smtClean="0"/>
              <a:t> Union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Pfadkom-pression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die </a:t>
            </a:r>
            <a:r>
              <a:rPr lang="en-US" sz="2800" dirty="0" err="1" smtClean="0"/>
              <a:t>amortisierte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Union und Find </a:t>
            </a:r>
            <a:r>
              <a:rPr lang="en-US" sz="2800" dirty="0" smtClean="0">
                <a:solidFill>
                  <a:schemeClr val="hlink"/>
                </a:solidFill>
              </a:rPr>
              <a:t>O(log* n).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T’:</a:t>
            </a:r>
            <a:r>
              <a:rPr lang="en-US" sz="2800" dirty="0" smtClean="0"/>
              <a:t> </a:t>
            </a:r>
            <a:r>
              <a:rPr lang="en-US" sz="2800" dirty="0" err="1" smtClean="0"/>
              <a:t>endgültiger</a:t>
            </a:r>
            <a:r>
              <a:rPr lang="en-US" sz="2800" dirty="0" smtClean="0"/>
              <a:t> Baum, der </a:t>
            </a:r>
            <a:r>
              <a:rPr lang="en-US" sz="2800" dirty="0" err="1" smtClean="0"/>
              <a:t>durch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</a:t>
            </a:r>
            <a:r>
              <a:rPr lang="en-US" sz="2800" dirty="0" smtClean="0"/>
              <a:t> der Unions </a:t>
            </a:r>
            <a:r>
              <a:rPr lang="en-US" sz="2800" dirty="0" err="1" smtClean="0"/>
              <a:t>ohne</a:t>
            </a:r>
            <a:r>
              <a:rPr lang="en-US" sz="2800" dirty="0" smtClean="0"/>
              <a:t> die Finds </a:t>
            </a:r>
            <a:r>
              <a:rPr lang="en-US" sz="2800" dirty="0" err="1" smtClean="0"/>
              <a:t>entstehen</a:t>
            </a:r>
            <a:r>
              <a:rPr lang="en-US" sz="2800" dirty="0" smtClean="0"/>
              <a:t> </a:t>
            </a:r>
            <a:r>
              <a:rPr lang="en-US" sz="2800" dirty="0" err="1" smtClean="0"/>
              <a:t>würde</a:t>
            </a:r>
            <a:r>
              <a:rPr lang="en-US" sz="2800" dirty="0" smtClean="0"/>
              <a:t> (also </a:t>
            </a:r>
            <a:r>
              <a:rPr lang="en-US" sz="2800" dirty="0" err="1" smtClean="0"/>
              <a:t>ohne</a:t>
            </a:r>
            <a:r>
              <a:rPr lang="en-US" sz="2800" dirty="0" smtClean="0"/>
              <a:t> </a:t>
            </a:r>
            <a:r>
              <a:rPr lang="en-US" sz="2800" dirty="0" err="1" smtClean="0"/>
              <a:t>Pfadkompression</a:t>
            </a:r>
            <a:r>
              <a:rPr lang="en-US" sz="2800" dirty="0" smtClean="0"/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Ordne</a:t>
            </a:r>
            <a:r>
              <a:rPr lang="en-US" sz="2800" dirty="0" smtClean="0"/>
              <a:t> </a:t>
            </a:r>
            <a:r>
              <a:rPr lang="en-US" sz="2800" dirty="0" err="1" smtClean="0"/>
              <a:t>jedem</a:t>
            </a:r>
            <a:r>
              <a:rPr lang="en-US" sz="2800" dirty="0" smtClean="0"/>
              <a:t> Element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Werte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rank(x) =</a:t>
            </a:r>
            <a:r>
              <a:rPr lang="en-US" sz="2800" dirty="0" smtClean="0"/>
              <a:t> </a:t>
            </a:r>
            <a:r>
              <a:rPr lang="en-US" sz="2800" dirty="0" err="1" smtClean="0"/>
              <a:t>Höhe</a:t>
            </a:r>
            <a:r>
              <a:rPr lang="en-US" sz="2800" dirty="0" smtClean="0"/>
              <a:t> des </a:t>
            </a:r>
            <a:r>
              <a:rPr lang="en-US" sz="2800" dirty="0" err="1" smtClean="0"/>
              <a:t>Unterbaums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class(x) =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das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&lt;rank(x)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wobei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</a:rPr>
              <a:t>-1</a:t>
            </a:r>
            <a:r>
              <a:rPr lang="en-US" sz="2800" dirty="0" smtClean="0">
                <a:solidFill>
                  <a:schemeClr val="hlink"/>
                </a:solidFill>
              </a:rPr>
              <a:t>=-1, a</a:t>
            </a:r>
            <a:r>
              <a:rPr lang="en-US" sz="2800" baseline="-25000" dirty="0" smtClean="0">
                <a:solidFill>
                  <a:schemeClr val="hlink"/>
                </a:solidFill>
              </a:rPr>
              <a:t>0</a:t>
            </a:r>
            <a:r>
              <a:rPr lang="en-US" sz="2800" dirty="0" smtClean="0">
                <a:solidFill>
                  <a:schemeClr val="hlink"/>
                </a:solidFill>
              </a:rPr>
              <a:t>=0</a:t>
            </a:r>
            <a:r>
              <a:rPr lang="en-US" sz="2800" dirty="0" smtClean="0"/>
              <a:t> und </a:t>
            </a:r>
            <a:r>
              <a:rPr lang="en-US" sz="2800" dirty="0" err="1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= 2</a:t>
            </a:r>
            <a:r>
              <a:rPr lang="en-US" sz="2800" baseline="30000" dirty="0" smtClean="0">
                <a:solidFill>
                  <a:schemeClr val="hlink"/>
                </a:solidFill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</a:rPr>
              <a:t>i-1</a:t>
            </a:r>
            <a:r>
              <a:rPr lang="en-US" sz="2800" baseline="150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alle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6AAAEEF-AABB-43BD-B9EF-AFC0A73A8FA3}" type="datetime1">
              <a:rPr lang="de-DE" smtClean="0"/>
              <a:t>15.07.2016</a:t>
            </a:fld>
            <a:endParaRPr lang="de-DE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67229-C14C-40B5-B1C1-292780D8A828}" type="slidenum">
              <a:rPr lang="de-DE"/>
              <a:pPr/>
              <a:t>15</a:t>
            </a:fld>
            <a:endParaRPr lang="de-DE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V="1">
            <a:off x="3852863" y="256381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Beispiel:</a:t>
            </a:r>
          </a:p>
        </p:txBody>
      </p:sp>
      <p:sp>
        <p:nvSpPr>
          <p:cNvPr id="15368" name="Oval 4"/>
          <p:cNvSpPr>
            <a:spLocks noChangeArrowheads="1"/>
          </p:cNvSpPr>
          <p:nvPr/>
        </p:nvSpPr>
        <p:spPr bwMode="auto">
          <a:xfrm>
            <a:off x="4427538" y="234791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9" name="Oval 5"/>
          <p:cNvSpPr>
            <a:spLocks noChangeArrowheads="1"/>
          </p:cNvSpPr>
          <p:nvPr/>
        </p:nvSpPr>
        <p:spPr bwMode="auto">
          <a:xfrm>
            <a:off x="3708400" y="29241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0" name="Line 7"/>
          <p:cNvSpPr>
            <a:spLocks noChangeShapeType="1"/>
          </p:cNvSpPr>
          <p:nvPr/>
        </p:nvSpPr>
        <p:spPr bwMode="auto">
          <a:xfrm flipV="1">
            <a:off x="3205163" y="31400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3060700" y="35004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 flipV="1">
            <a:off x="2555875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2411413" y="40767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 flipV="1">
            <a:off x="1908175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 flipV="1">
            <a:off x="1258888" y="48672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1114425" y="5227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8" name="Text Box 15"/>
          <p:cNvSpPr txBox="1">
            <a:spLocks noChangeArrowheads="1"/>
          </p:cNvSpPr>
          <p:nvPr/>
        </p:nvSpPr>
        <p:spPr bwMode="auto">
          <a:xfrm>
            <a:off x="950913" y="47434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5379" name="Text Box 16"/>
          <p:cNvSpPr txBox="1">
            <a:spLocks noChangeArrowheads="1"/>
          </p:cNvSpPr>
          <p:nvPr/>
        </p:nvSpPr>
        <p:spPr bwMode="auto">
          <a:xfrm>
            <a:off x="1619250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5380" name="Text Box 17"/>
          <p:cNvSpPr txBox="1">
            <a:spLocks noChangeArrowheads="1"/>
          </p:cNvSpPr>
          <p:nvPr/>
        </p:nvSpPr>
        <p:spPr bwMode="auto">
          <a:xfrm>
            <a:off x="2195513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5381" name="Text Box 18"/>
          <p:cNvSpPr txBox="1">
            <a:spLocks noChangeArrowheads="1"/>
          </p:cNvSpPr>
          <p:nvPr/>
        </p:nvSpPr>
        <p:spPr bwMode="auto">
          <a:xfrm>
            <a:off x="2843213" y="314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5382" name="Text Box 19"/>
          <p:cNvSpPr txBox="1">
            <a:spLocks noChangeArrowheads="1"/>
          </p:cNvSpPr>
          <p:nvPr/>
        </p:nvSpPr>
        <p:spPr bwMode="auto">
          <a:xfrm>
            <a:off x="3490913" y="2563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5383" name="Text Box 20"/>
          <p:cNvSpPr txBox="1">
            <a:spLocks noChangeArrowheads="1"/>
          </p:cNvSpPr>
          <p:nvPr/>
        </p:nvSpPr>
        <p:spPr bwMode="auto">
          <a:xfrm>
            <a:off x="4211638" y="1987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 flipH="1">
            <a:off x="4714875" y="2492375"/>
            <a:ext cx="882650" cy="773113"/>
            <a:chOff x="3911" y="2127"/>
            <a:chExt cx="556" cy="487"/>
          </a:xfrm>
        </p:grpSpPr>
        <p:sp>
          <p:nvSpPr>
            <p:cNvPr id="15402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03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4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sp>
        <p:nvSpPr>
          <p:cNvPr id="15385" name="Line 26"/>
          <p:cNvSpPr>
            <a:spLocks noChangeShapeType="1"/>
          </p:cNvSpPr>
          <p:nvPr/>
        </p:nvSpPr>
        <p:spPr bwMode="auto">
          <a:xfrm flipH="1" flipV="1">
            <a:off x="3275013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86" name="Oval 27"/>
          <p:cNvSpPr>
            <a:spLocks noChangeArrowheads="1"/>
          </p:cNvSpPr>
          <p:nvPr/>
        </p:nvSpPr>
        <p:spPr bwMode="auto">
          <a:xfrm flipH="1">
            <a:off x="3706813" y="40751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87" name="Text Box 28"/>
          <p:cNvSpPr txBox="1">
            <a:spLocks noChangeArrowheads="1"/>
          </p:cNvSpPr>
          <p:nvPr/>
        </p:nvSpPr>
        <p:spPr bwMode="auto">
          <a:xfrm flipH="1">
            <a:off x="3779838" y="364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5388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389" name="Oval 31"/>
          <p:cNvSpPr>
            <a:spLocks noChangeArrowheads="1"/>
          </p:cNvSpPr>
          <p:nvPr/>
        </p:nvSpPr>
        <p:spPr bwMode="auto">
          <a:xfrm flipH="1">
            <a:off x="4356100" y="46529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0" name="Text Box 32"/>
          <p:cNvSpPr txBox="1">
            <a:spLocks noChangeArrowheads="1"/>
          </p:cNvSpPr>
          <p:nvPr/>
        </p:nvSpPr>
        <p:spPr bwMode="auto">
          <a:xfrm flipH="1">
            <a:off x="4427538" y="424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5391" name="Text Box 33"/>
          <p:cNvSpPr txBox="1">
            <a:spLocks noChangeArrowheads="1"/>
          </p:cNvSpPr>
          <p:nvPr/>
        </p:nvSpPr>
        <p:spPr bwMode="auto">
          <a:xfrm>
            <a:off x="6516688" y="29241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x: rank</a:t>
            </a:r>
          </a:p>
        </p:txBody>
      </p:sp>
      <p:sp>
        <p:nvSpPr>
          <p:cNvPr id="15392" name="Text Box 34"/>
          <p:cNvSpPr txBox="1">
            <a:spLocks noChangeArrowheads="1"/>
          </p:cNvSpPr>
          <p:nvPr/>
        </p:nvSpPr>
        <p:spPr bwMode="auto">
          <a:xfrm>
            <a:off x="6516688" y="3716338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: class</a:t>
            </a:r>
          </a:p>
        </p:txBody>
      </p:sp>
      <p:sp>
        <p:nvSpPr>
          <p:cNvPr id="15393" name="Text Box 35"/>
          <p:cNvSpPr txBox="1">
            <a:spLocks noChangeArrowheads="1"/>
          </p:cNvSpPr>
          <p:nvPr/>
        </p:nvSpPr>
        <p:spPr bwMode="auto">
          <a:xfrm>
            <a:off x="1547813" y="5300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394" name="Text Box 36"/>
          <p:cNvSpPr txBox="1">
            <a:spLocks noChangeArrowheads="1"/>
          </p:cNvSpPr>
          <p:nvPr/>
        </p:nvSpPr>
        <p:spPr bwMode="auto">
          <a:xfrm>
            <a:off x="2124075" y="4724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95" name="Text Box 37"/>
          <p:cNvSpPr txBox="1">
            <a:spLocks noChangeArrowheads="1"/>
          </p:cNvSpPr>
          <p:nvPr/>
        </p:nvSpPr>
        <p:spPr bwMode="auto">
          <a:xfrm>
            <a:off x="2700338" y="42926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96" name="Text Box 38"/>
          <p:cNvSpPr txBox="1">
            <a:spLocks noChangeArrowheads="1"/>
          </p:cNvSpPr>
          <p:nvPr/>
        </p:nvSpPr>
        <p:spPr bwMode="auto">
          <a:xfrm>
            <a:off x="3419475" y="34290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97" name="Text Box 39"/>
          <p:cNvSpPr txBox="1">
            <a:spLocks noChangeArrowheads="1"/>
          </p:cNvSpPr>
          <p:nvPr/>
        </p:nvSpPr>
        <p:spPr bwMode="auto">
          <a:xfrm>
            <a:off x="3995738" y="29972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98" name="Text Box 40"/>
          <p:cNvSpPr txBox="1">
            <a:spLocks noChangeArrowheads="1"/>
          </p:cNvSpPr>
          <p:nvPr/>
        </p:nvSpPr>
        <p:spPr bwMode="auto">
          <a:xfrm>
            <a:off x="4716463" y="198913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99" name="Text Box 41"/>
          <p:cNvSpPr txBox="1">
            <a:spLocks noChangeArrowheads="1"/>
          </p:cNvSpPr>
          <p:nvPr/>
        </p:nvSpPr>
        <p:spPr bwMode="auto">
          <a:xfrm>
            <a:off x="4787900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400" name="Text Box 42"/>
          <p:cNvSpPr txBox="1">
            <a:spLocks noChangeArrowheads="1"/>
          </p:cNvSpPr>
          <p:nvPr/>
        </p:nvSpPr>
        <p:spPr bwMode="auto">
          <a:xfrm>
            <a:off x="3348038" y="422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401" name="Text Box 43"/>
          <p:cNvSpPr txBox="1">
            <a:spLocks noChangeArrowheads="1"/>
          </p:cNvSpPr>
          <p:nvPr/>
        </p:nvSpPr>
        <p:spPr bwMode="auto">
          <a:xfrm>
            <a:off x="3995738" y="4724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89B93F-8B6D-4A52-9D1F-26F938C06681}" type="datetime1">
              <a:rPr lang="de-DE" smtClean="0"/>
              <a:t>15.07.2016</a:t>
            </a:fld>
            <a:endParaRPr lang="de-DE"/>
          </a:p>
        </p:txBody>
      </p:sp>
      <p:sp>
        <p:nvSpPr>
          <p:cNvPr id="163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63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AF34A-0487-4EF7-B00F-6E653D3636C8}" type="slidenum">
              <a:rPr lang="de-DE"/>
              <a:pPr/>
              <a:t>16</a:t>
            </a:fld>
            <a:endParaRPr lang="de-DE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</a:rPr>
              <a:t>Fortsetzung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hlink"/>
                </a:solidFill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</a:rPr>
              <a:t>(x):</a:t>
            </a:r>
            <a:r>
              <a:rPr lang="en-US" sz="2800" dirty="0" smtClean="0"/>
              <a:t> </a:t>
            </a:r>
            <a:r>
              <a:rPr lang="en-US" sz="2800" dirty="0" err="1" smtClean="0"/>
              <a:t>Distanz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nächstem</a:t>
            </a:r>
            <a:r>
              <a:rPr lang="en-US" sz="2800" dirty="0" smtClean="0"/>
              <a:t> </a:t>
            </a:r>
            <a:r>
              <a:rPr lang="en-US" sz="2800" dirty="0" err="1" smtClean="0"/>
              <a:t>Vorfahr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tatsächlichen</a:t>
            </a:r>
            <a:r>
              <a:rPr lang="en-US" sz="2800" dirty="0" smtClean="0"/>
              <a:t> </a:t>
            </a:r>
            <a:r>
              <a:rPr lang="en-US" sz="2800" dirty="0" smtClean="0"/>
              <a:t>Union-Find-Baum </a:t>
            </a:r>
            <a:r>
              <a:rPr lang="en-US" sz="2800" dirty="0" smtClean="0">
                <a:solidFill>
                  <a:schemeClr val="hlink"/>
                </a:solidFill>
              </a:rPr>
              <a:t>T</a:t>
            </a:r>
            <a:r>
              <a:rPr lang="en-US" sz="2800" dirty="0" smtClean="0"/>
              <a:t> (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Pfadkom-pression</a:t>
            </a:r>
            <a:r>
              <a:rPr lang="en-US" sz="2800" dirty="0" smtClean="0"/>
              <a:t>), so </a:t>
            </a:r>
            <a:r>
              <a:rPr lang="en-US" sz="2800" dirty="0" err="1" smtClean="0"/>
              <a:t>dass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class(y)&gt;class(x)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, </a:t>
            </a:r>
            <a:r>
              <a:rPr lang="en-US" sz="2800" dirty="0" err="1" smtClean="0"/>
              <a:t>bzw</a:t>
            </a:r>
            <a:r>
              <a:rPr lang="en-US" sz="2800" dirty="0" smtClean="0"/>
              <a:t>.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Potenzialfunktion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   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z="2800" dirty="0" smtClean="0">
                <a:solidFill>
                  <a:schemeClr val="hlink"/>
                </a:solidFill>
              </a:rPr>
              <a:t> := c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</a:rPr>
              <a:t>(x)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geeignete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c&gt;0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0DFAF1C-5237-4E26-9634-3A327B309C1E}" type="datetime1">
              <a:rPr lang="de-DE" smtClean="0"/>
              <a:t>15.07.2016</a:t>
            </a:fld>
            <a:endParaRPr lang="de-DE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289F2-FEFB-4DE8-8DBA-FE9B6DC4C355}" type="slidenum">
              <a:rPr lang="de-DE"/>
              <a:pPr/>
              <a:t>17</a:t>
            </a:fld>
            <a:endParaRPr lang="de-DE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Beobachtungen: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Für den tatsächlichen Union-Find-Baum 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smtClean="0"/>
              <a:t> seien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 und </a:t>
            </a:r>
            <a:r>
              <a:rPr lang="en-US" smtClean="0">
                <a:solidFill>
                  <a:schemeClr val="hlink"/>
                </a:solidFill>
              </a:rPr>
              <a:t>y</a:t>
            </a:r>
            <a:r>
              <a:rPr lang="en-US" smtClean="0"/>
              <a:t> Knoten in 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smtClean="0"/>
              <a:t>, </a:t>
            </a:r>
            <a:r>
              <a:rPr lang="en-US" smtClean="0">
                <a:solidFill>
                  <a:schemeClr val="hlink"/>
                </a:solidFill>
              </a:rPr>
              <a:t>y</a:t>
            </a:r>
            <a:r>
              <a:rPr lang="en-US" smtClean="0"/>
              <a:t> Vater von</a:t>
            </a:r>
            <a:r>
              <a:rPr lang="en-US" smtClean="0">
                <a:solidFill>
                  <a:schemeClr val="hlink"/>
                </a:solidFill>
              </a:rPr>
              <a:t> x</a:t>
            </a:r>
            <a:r>
              <a:rPr lang="en-US" smtClean="0"/>
              <a:t>. Dann ist </a:t>
            </a:r>
            <a:r>
              <a:rPr lang="en-US" smtClean="0">
                <a:solidFill>
                  <a:schemeClr val="hlink"/>
                </a:solidFill>
              </a:rPr>
              <a:t>class(x) </a:t>
            </a:r>
            <a:r>
              <a:rPr lang="en-US" sz="2400" b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mtClean="0">
                <a:solidFill>
                  <a:schemeClr val="hlink"/>
                </a:solidFill>
              </a:rPr>
              <a:t> class(y).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Aufeinander folgende Find-Operationen durchlaufen (bis auf die letzte) verschie-dene Kanten. Diese Kanten sind eine Teilfolge der Kanten in </a:t>
            </a:r>
            <a:r>
              <a:rPr lang="en-US" smtClean="0">
                <a:solidFill>
                  <a:schemeClr val="hlink"/>
                </a:solidFill>
              </a:rPr>
              <a:t>T’</a:t>
            </a:r>
            <a:r>
              <a:rPr lang="en-US" smtClean="0"/>
              <a:t> auf dem Pfad von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 zur Wurzel.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C8705E-4E88-45D6-ACE1-2F74EC1EC05B}" type="datetime1">
              <a:rPr lang="de-DE" smtClean="0"/>
              <a:t>15.07.2016</a:t>
            </a:fld>
            <a:endParaRPr lang="de-DE"/>
          </a:p>
        </p:txBody>
      </p:sp>
      <p:sp>
        <p:nvSpPr>
          <p:cNvPr id="184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84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249731-77C1-4CF7-9C94-BDA60B56E53F}" type="slidenum">
              <a:rPr lang="de-DE"/>
              <a:pPr/>
              <a:t>18</a:t>
            </a:fld>
            <a:endParaRPr lang="de-DE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</a:rPr>
              <a:t> von </a:t>
            </a:r>
            <a:r>
              <a:rPr lang="en-US" sz="2800" dirty="0" smtClean="0">
                <a:solidFill>
                  <a:schemeClr val="accent2"/>
                </a:solidFill>
              </a:rPr>
              <a:t>Find(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0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</a:rPr>
              <a:t>0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</a:rPr>
              <a:t> … </a:t>
            </a:r>
            <a:r>
              <a:rPr lang="en-US" sz="2800" dirty="0" err="1" smtClean="0">
                <a:solidFill>
                  <a:schemeClr val="hlink"/>
                </a:solidFill>
              </a:rPr>
              <a:t>x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k</a:t>
            </a:r>
            <a:r>
              <a:rPr lang="en-US" sz="2800" dirty="0" smtClean="0"/>
              <a:t>: </a:t>
            </a:r>
            <a:r>
              <a:rPr lang="en-US" sz="2800" dirty="0" err="1" smtClean="0"/>
              <a:t>Pfad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</a:rPr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T’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gibt</a:t>
            </a:r>
            <a:r>
              <a:rPr lang="en-US" sz="2800" dirty="0" smtClean="0"/>
              <a:t> </a:t>
            </a:r>
            <a:r>
              <a:rPr lang="en-US" sz="2800" dirty="0" err="1" smtClean="0"/>
              <a:t>höchstens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log* n</a:t>
            </a:r>
            <a:r>
              <a:rPr lang="en-US" sz="2800" dirty="0" smtClean="0"/>
              <a:t> </a:t>
            </a:r>
            <a:r>
              <a:rPr lang="en-US" sz="2800" dirty="0" err="1" smtClean="0"/>
              <a:t>Kanten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)&lt;class(x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und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&lt;k</a:t>
            </a:r>
            <a:r>
              <a:rPr lang="en-US" sz="2800" dirty="0" smtClean="0"/>
              <a:t>, </a:t>
            </a:r>
            <a:r>
              <a:rPr lang="en-US" sz="2800" dirty="0" err="1" smtClean="0"/>
              <a:t>dann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vor</a:t>
            </a:r>
            <a:r>
              <a:rPr lang="en-US" sz="2800" dirty="0" smtClean="0"/>
              <a:t> der Find-Operation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/>
              <a:t> und </a:t>
            </a:r>
            <a:r>
              <a:rPr lang="en-US" sz="2800" dirty="0" err="1" smtClean="0"/>
              <a:t>nachher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=1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können</a:t>
            </a:r>
            <a:r>
              <a:rPr lang="en-US" sz="2800" dirty="0" smtClean="0"/>
              <a:t> die </a:t>
            </a:r>
            <a:r>
              <a:rPr lang="en-US" sz="2800" dirty="0" err="1" smtClean="0"/>
              <a:t>Kosten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alle</a:t>
            </a:r>
            <a:r>
              <a:rPr lang="en-US" sz="2800" dirty="0" smtClean="0"/>
              <a:t> </a:t>
            </a:r>
            <a:r>
              <a:rPr lang="en-US" sz="2800" dirty="0" err="1" smtClean="0"/>
              <a:t>Kanten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>
                <a:solidFill>
                  <a:schemeClr val="hlink"/>
                </a:solidFill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der </a:t>
            </a:r>
            <a:r>
              <a:rPr lang="en-US" sz="2800" dirty="0" err="1" smtClean="0"/>
              <a:t>Potenzialver-ringerung</a:t>
            </a:r>
            <a:r>
              <a:rPr lang="en-US" sz="2800" dirty="0" smtClean="0"/>
              <a:t> </a:t>
            </a:r>
            <a:r>
              <a:rPr lang="en-US" sz="2800" dirty="0" err="1" smtClean="0"/>
              <a:t>bezahlt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Amortisierte</a:t>
            </a:r>
            <a:r>
              <a:rPr lang="en-US" sz="2800" dirty="0" smtClean="0"/>
              <a:t> </a:t>
            </a:r>
            <a:r>
              <a:rPr lang="en-US" sz="2800" dirty="0" err="1" smtClean="0"/>
              <a:t>Kosten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also </a:t>
            </a:r>
            <a:r>
              <a:rPr lang="en-US" sz="2800" dirty="0" smtClean="0">
                <a:solidFill>
                  <a:schemeClr val="hlink"/>
                </a:solidFill>
              </a:rPr>
              <a:t>O(log*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709A579-8442-42B7-B4E2-4E63EFE8B9AB}" type="datetime1">
              <a:rPr lang="de-DE" smtClean="0"/>
              <a:t>15.07.2016</a:t>
            </a:fld>
            <a:endParaRPr lang="de-DE"/>
          </a:p>
        </p:txBody>
      </p:sp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FEA43-AC6C-40D5-8BB3-EF4515349936}" type="slidenum">
              <a:rPr lang="de-DE"/>
              <a:pPr/>
              <a:t>19</a:t>
            </a:fld>
            <a:endParaRPr lang="de-DE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Amortisierte Kosten von Union:</a:t>
            </a:r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dist</a:t>
            </a:r>
            <a:r>
              <a:rPr lang="en-US" smtClean="0"/>
              <a:t>-Änderungen über alle Unions bzgl. </a:t>
            </a:r>
            <a:r>
              <a:rPr lang="en-US" smtClean="0">
                <a:solidFill>
                  <a:schemeClr val="hlink"/>
                </a:solidFill>
              </a:rPr>
              <a:t>T’</a:t>
            </a:r>
            <a:r>
              <a:rPr lang="en-US" smtClean="0"/>
              <a:t> ist gleich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mtClean="0">
                <a:solidFill>
                  <a:schemeClr val="hlink"/>
                </a:solidFill>
              </a:rPr>
              <a:t>(T’)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Potenzial von Baum </a:t>
            </a:r>
            <a:r>
              <a:rPr lang="en-US" smtClean="0">
                <a:solidFill>
                  <a:schemeClr val="hlink"/>
                </a:solidFill>
              </a:rPr>
              <a:t>T’</a:t>
            </a:r>
            <a:r>
              <a:rPr lang="en-US" smtClean="0"/>
              <a:t> mit </a:t>
            </a:r>
            <a:r>
              <a:rPr lang="en-US" smtClean="0">
                <a:solidFill>
                  <a:schemeClr val="hlink"/>
                </a:solidFill>
              </a:rPr>
              <a:t>n</a:t>
            </a:r>
            <a:r>
              <a:rPr lang="en-US" smtClean="0"/>
              <a:t> Knoten:</a:t>
            </a:r>
            <a:br>
              <a:rPr lang="en-US" smtClean="0"/>
            </a:br>
            <a:r>
              <a:rPr lang="en-US" smtClean="0"/>
              <a:t>   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mtClean="0">
                <a:solidFill>
                  <a:schemeClr val="hlink"/>
                </a:solidFill>
              </a:rPr>
              <a:t>(T’) </a:t>
            </a:r>
            <a:r>
              <a:rPr lang="en-US" sz="2800" b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mtClean="0">
                <a:solidFill>
                  <a:schemeClr val="hlink"/>
                </a:solidFill>
              </a:rPr>
              <a:t> c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i=0</a:t>
            </a:r>
            <a:r>
              <a:rPr lang="en-US" baseline="30000" smtClean="0">
                <a:solidFill>
                  <a:schemeClr val="hlink"/>
                </a:solidFill>
                <a:sym typeface="Symbol" pitchFamily="18" charset="2"/>
              </a:rPr>
              <a:t>log* n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x:rank(x)=a</a:t>
            </a:r>
            <a:r>
              <a:rPr lang="en-US" baseline="-50000" smtClean="0">
                <a:solidFill>
                  <a:schemeClr val="hlink"/>
                </a:solidFill>
                <a:sym typeface="Symbol" pitchFamily="18" charset="2"/>
              </a:rPr>
              <a:t>i-1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+1</a:t>
            </a:r>
            <a:r>
              <a:rPr lang="en-US" baseline="30000" smtClean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baseline="15000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 dist(x)</a:t>
            </a:r>
          </a:p>
        </p:txBody>
      </p:sp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12604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27717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19465" name="AutoShape 6"/>
          <p:cNvSpPr>
            <a:spLocks noChangeArrowheads="1"/>
          </p:cNvSpPr>
          <p:nvPr/>
        </p:nvSpPr>
        <p:spPr bwMode="auto">
          <a:xfrm>
            <a:off x="529272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19466" name="AutoShape 7"/>
          <p:cNvSpPr>
            <a:spLocks noChangeArrowheads="1"/>
          </p:cNvSpPr>
          <p:nvPr/>
        </p:nvSpPr>
        <p:spPr bwMode="auto">
          <a:xfrm>
            <a:off x="6372225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 flipV="1">
            <a:off x="5797550" y="321310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4140200" y="4005263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469" name="AutoShape 10"/>
          <p:cNvSpPr>
            <a:spLocks noChangeArrowheads="1"/>
          </p:cNvSpPr>
          <p:nvPr/>
        </p:nvSpPr>
        <p:spPr bwMode="auto">
          <a:xfrm>
            <a:off x="5651500" y="3644900"/>
            <a:ext cx="360363" cy="360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4067175" y="2971800"/>
            <a:ext cx="204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dist-Änderungen</a:t>
            </a:r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5076825" y="3357563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7C38235-E79F-4F77-AD83-1EC5C5CE1B29}" type="datetime1">
              <a:rPr lang="de-DE" smtClean="0"/>
              <a:t>15.07.2016</a:t>
            </a:fld>
            <a:endParaRPr lang="de-DE"/>
          </a:p>
        </p:txBody>
      </p:sp>
      <p:sp>
        <p:nvSpPr>
          <p:cNvPr id="30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0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6A2CF-0DEF-48C5-AD31-E168363C8430}" type="slidenum">
              <a:rPr lang="de-DE"/>
              <a:pPr/>
              <a:t>2</a:t>
            </a:fld>
            <a:endParaRPr lang="de-DE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Übersicht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Union-Find </a:t>
            </a:r>
            <a:r>
              <a:rPr lang="en-US" dirty="0" err="1" smtClean="0"/>
              <a:t>Datenstruktur</a:t>
            </a:r>
            <a:endParaRPr lang="en-US" dirty="0" smtClean="0"/>
          </a:p>
          <a:p>
            <a:pPr eaLnBrk="1" hangingPunct="1"/>
            <a:r>
              <a:rPr lang="en-US" dirty="0" smtClean="0"/>
              <a:t>DS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Speicherallokation</a:t>
            </a:r>
            <a:endParaRPr lang="en-US" dirty="0" smtClean="0"/>
          </a:p>
          <a:p>
            <a:pPr eaLnBrk="1" hangingPunct="1"/>
            <a:r>
              <a:rPr lang="en-US" dirty="0" smtClean="0"/>
              <a:t>DS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Speicherreallokation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F6DCDD4-0B3C-41AA-8BFB-5AFF7F4A8E24}" type="datetime1">
              <a:rPr lang="de-DE" smtClean="0"/>
              <a:t>15.07.2016</a:t>
            </a:fld>
            <a:endParaRPr lang="de-DE"/>
          </a:p>
        </p:txBody>
      </p:sp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6B22C6-0877-436C-95F3-9D273E205D39}" type="slidenum">
              <a:rPr lang="de-DE"/>
              <a:pPr/>
              <a:t>20</a:t>
            </a:fld>
            <a:endParaRPr lang="de-DE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 </a:t>
            </a:r>
            <a:r>
              <a:rPr lang="en-US" sz="2800" dirty="0" smtClean="0">
                <a:solidFill>
                  <a:schemeClr val="hlink"/>
                </a:solidFill>
              </a:rPr>
              <a:t>(T’)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</a:rPr>
              <a:t> c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=0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log* 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x:rank(x)=a</a:t>
            </a:r>
            <a:r>
              <a:rPr lang="en-US" sz="2800" baseline="-50000" dirty="0" smtClean="0">
                <a:solidFill>
                  <a:schemeClr val="hlink"/>
                </a:solidFill>
                <a:sym typeface="Symbol" pitchFamily="18" charset="2"/>
              </a:rPr>
              <a:t>i-1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+1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dist(x)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     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</a:rPr>
              <a:t> c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=0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log* 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(2</a:t>
            </a:r>
            <a:r>
              <a:rPr lang="en-US" sz="2800" dirty="0" smtClean="0">
                <a:solidFill>
                  <a:schemeClr val="hlink"/>
                </a:solidFill>
                <a:sym typeface="Symbol"/>
              </a:rPr>
              <a:t></a:t>
            </a:r>
            <a:r>
              <a:rPr lang="en-US" sz="2800" dirty="0" smtClean="0">
                <a:solidFill>
                  <a:schemeClr val="hlink"/>
                </a:solidFill>
              </a:rPr>
              <a:t>n/2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  <a:sym typeface="Symbol" pitchFamily="18" charset="2"/>
              </a:rPr>
              <a:t>i-1</a:t>
            </a:r>
            <a:r>
              <a:rPr lang="en-US" sz="2800" baseline="30000" dirty="0" smtClean="0">
                <a:solidFill>
                  <a:schemeClr val="hlink"/>
                </a:solidFill>
              </a:rPr>
              <a:t>+1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err="1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</a:rPr>
              <a:t> 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     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2c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800" dirty="0" smtClean="0">
                <a:solidFill>
                  <a:schemeClr val="hlink"/>
                </a:solidFill>
              </a:rPr>
              <a:t>n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=0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log* 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/ 2</a:t>
            </a:r>
            <a:r>
              <a:rPr lang="en-US" sz="2800" baseline="30000" dirty="0" smtClean="0">
                <a:solidFill>
                  <a:schemeClr val="hlink"/>
                </a:solidFill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</a:rPr>
              <a:t>i-1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     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2c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800" dirty="0" smtClean="0">
                <a:solidFill>
                  <a:schemeClr val="hlink"/>
                </a:solidFill>
              </a:rPr>
              <a:t>n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=0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log* n</a:t>
            </a:r>
            <a:r>
              <a:rPr lang="en-US" sz="2800" dirty="0" smtClean="0">
                <a:solidFill>
                  <a:schemeClr val="hlink"/>
                </a:solidFill>
              </a:rPr>
              <a:t> 1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      = O(n log* n)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zweite</a:t>
            </a:r>
            <a:r>
              <a:rPr lang="en-US" sz="2800" dirty="0" smtClean="0"/>
              <a:t> </a:t>
            </a:r>
            <a:r>
              <a:rPr lang="en-US" sz="2800" dirty="0" err="1" smtClean="0"/>
              <a:t>Ungleichung</a:t>
            </a:r>
            <a:r>
              <a:rPr lang="en-US" sz="2800" dirty="0" smtClean="0"/>
              <a:t> gilt,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alle</a:t>
            </a:r>
            <a:r>
              <a:rPr lang="en-US" sz="2800" dirty="0" smtClean="0"/>
              <a:t> </a:t>
            </a:r>
            <a:r>
              <a:rPr lang="en-US" sz="2800" dirty="0" err="1" smtClean="0"/>
              <a:t>Unterbäume</a:t>
            </a:r>
            <a:r>
              <a:rPr lang="en-US" sz="2800" dirty="0" smtClean="0"/>
              <a:t>, </a:t>
            </a:r>
            <a:r>
              <a:rPr lang="en-US" sz="2800" dirty="0" err="1" smtClean="0"/>
              <a:t>deren</a:t>
            </a:r>
            <a:r>
              <a:rPr lang="en-US" sz="2800" dirty="0" smtClean="0"/>
              <a:t>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rank(x)=j</a:t>
            </a:r>
            <a:r>
              <a:rPr lang="en-US" sz="2800" dirty="0" smtClean="0"/>
              <a:t> hat, </a:t>
            </a:r>
            <a:r>
              <a:rPr lang="en-US" sz="2800" dirty="0" err="1" smtClean="0"/>
              <a:t>disjunkt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und </a:t>
            </a:r>
            <a:r>
              <a:rPr lang="en-US" sz="2800" dirty="0" err="1" smtClean="0"/>
              <a:t>jeweils</a:t>
            </a:r>
            <a:r>
              <a:rPr lang="en-US" sz="2800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</a:t>
            </a:r>
            <a:r>
              <a:rPr lang="en-US" sz="2800" dirty="0" err="1" smtClean="0"/>
              <a:t>enthalten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317B6F-2CD5-4F7A-810B-389C878AD9B6}" type="datetime1">
              <a:rPr lang="de-DE" smtClean="0"/>
              <a:t>15.07.2016</a:t>
            </a:fld>
            <a:endParaRPr lang="de-DE"/>
          </a:p>
        </p:txBody>
      </p:sp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2AE3C-682D-42A4-B247-724F94A70011}" type="slidenum">
              <a:rPr lang="de-DE"/>
              <a:pPr/>
              <a:t>21</a:t>
            </a:fld>
            <a:endParaRPr lang="de-DE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Übersicht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Union-Find </a:t>
            </a:r>
            <a:r>
              <a:rPr lang="en-US" dirty="0" err="1" smtClean="0"/>
              <a:t>Datenstruktur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DS </a:t>
            </a:r>
            <a:r>
              <a:rPr lang="en-US" dirty="0" err="1" smtClean="0">
                <a:solidFill>
                  <a:srgbClr val="FF0000"/>
                </a:solidFill>
              </a:rPr>
              <a:t>zur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Speicherallokation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DS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Speicherreallokation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A40D06F-2970-4205-9746-A85A79E6E628}" type="datetime1">
              <a:rPr lang="de-DE" smtClean="0"/>
              <a:t>15.07.2016</a:t>
            </a:fld>
            <a:endParaRPr lang="de-DE"/>
          </a:p>
        </p:txBody>
      </p:sp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CFD62-F429-4B58-8C63-71798803235D}" type="slidenum">
              <a:rPr lang="de-DE"/>
              <a:pPr/>
              <a:t>22</a:t>
            </a:fld>
            <a:endParaRPr lang="de-DE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Problem:</a:t>
            </a:r>
            <a:r>
              <a:rPr lang="en-US" sz="2800" smtClean="0"/>
              <a:t> Verwaltung freier Blöcke in einem gege-benen Adressraum </a:t>
            </a:r>
            <a:r>
              <a:rPr lang="en-US" sz="2800" smtClean="0">
                <a:solidFill>
                  <a:schemeClr val="hlink"/>
                </a:solidFill>
              </a:rPr>
              <a:t>{0,…,m-1}</a:t>
            </a:r>
            <a:r>
              <a:rPr lang="en-US" sz="2800" smtClean="0"/>
              <a:t> zur effizienten Allokation und Deallokation.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Vereinfachung: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m</a:t>
            </a:r>
            <a:r>
              <a:rPr lang="en-US" sz="2800" smtClean="0"/>
              <a:t> ist eine Zweierpotenz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nur Zweierpotenzen für allokierte Blockgrößen erlaubt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900113" y="3284538"/>
            <a:ext cx="72723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900113" y="3284538"/>
            <a:ext cx="3587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7667625" y="3284538"/>
            <a:ext cx="5032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m-1</a:t>
            </a:r>
          </a:p>
        </p:txBody>
      </p:sp>
      <p:sp>
        <p:nvSpPr>
          <p:cNvPr id="22538" name="Rectangle 7"/>
          <p:cNvSpPr>
            <a:spLocks noChangeArrowheads="1"/>
          </p:cNvSpPr>
          <p:nvPr/>
        </p:nvSpPr>
        <p:spPr bwMode="auto">
          <a:xfrm>
            <a:off x="1835150" y="3284538"/>
            <a:ext cx="11525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3635375" y="3284538"/>
            <a:ext cx="1512888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0" name="Rectangle 9"/>
          <p:cNvSpPr>
            <a:spLocks noChangeArrowheads="1"/>
          </p:cNvSpPr>
          <p:nvPr/>
        </p:nvSpPr>
        <p:spPr bwMode="auto">
          <a:xfrm>
            <a:off x="6011863" y="328453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EADBF4-BC28-45D2-A8A6-22142BFC81A5}" type="datetime1">
              <a:rPr lang="de-DE" smtClean="0"/>
              <a:t>15.07.2016</a:t>
            </a:fld>
            <a:endParaRPr lang="de-DE"/>
          </a:p>
        </p:txBody>
      </p:sp>
      <p:sp>
        <p:nvSpPr>
          <p:cNvPr id="235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35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0655B-54F9-46CE-A11E-5CE20C021597}" type="slidenum">
              <a:rPr lang="de-DE"/>
              <a:pPr/>
              <a:t>23</a:t>
            </a:fld>
            <a:endParaRPr lang="de-DE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M</a:t>
            </a:r>
            <a:r>
              <a:rPr lang="en-US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⊆</a:t>
            </a:r>
            <a:r>
              <a:rPr lang="en-US" smtClean="0">
                <a:solidFill>
                  <a:schemeClr val="hlink"/>
                </a:solidFill>
              </a:rPr>
              <a:t>{0,…,m-1}</a:t>
            </a:r>
            <a:r>
              <a:rPr lang="en-US" smtClean="0"/>
              <a:t>: freier Adressraum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Operationen: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Allocate(i):</a:t>
            </a:r>
            <a:r>
              <a:rPr lang="en-US" smtClean="0"/>
              <a:t> allokiert Block der Größe </a:t>
            </a:r>
            <a:r>
              <a:rPr lang="en-US" smtClean="0">
                <a:solidFill>
                  <a:schemeClr val="hlink"/>
                </a:solidFill>
              </a:rPr>
              <a:t>2</a:t>
            </a:r>
            <a:r>
              <a:rPr lang="en-US" baseline="30000" smtClean="0">
                <a:solidFill>
                  <a:schemeClr val="hlink"/>
                </a:solidFill>
              </a:rPr>
              <a:t>i</a:t>
            </a:r>
            <a:r>
              <a:rPr lang="en-US" smtClean="0"/>
              <a:t>, d.h. </a:t>
            </a:r>
            <a:r>
              <a:rPr lang="en-US" smtClean="0">
                <a:solidFill>
                  <a:schemeClr val="hlink"/>
                </a:solidFill>
              </a:rPr>
              <a:t>M:=M</a:t>
            </a:r>
            <a:r>
              <a:rPr lang="en-US" smtClean="0">
                <a:solidFill>
                  <a:schemeClr val="hlink"/>
                </a:solidFill>
                <a:latin typeface="cmsy10" pitchFamily="34" charset="0"/>
              </a:rPr>
              <a:t>\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smtClean="0"/>
              <a:t> für einen Block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⊆</a:t>
            </a:r>
            <a:r>
              <a:rPr lang="en-US" smtClean="0">
                <a:solidFill>
                  <a:schemeClr val="hlink"/>
                </a:solidFill>
              </a:rPr>
              <a:t>M</a:t>
            </a:r>
            <a:r>
              <a:rPr lang="en-US" smtClean="0"/>
              <a:t> der Größe </a:t>
            </a:r>
            <a:r>
              <a:rPr lang="en-US" smtClean="0">
                <a:solidFill>
                  <a:schemeClr val="hlink"/>
                </a:solidFill>
              </a:rPr>
              <a:t>2</a:t>
            </a:r>
            <a:r>
              <a:rPr lang="en-US" baseline="30000" smtClean="0">
                <a:solidFill>
                  <a:schemeClr val="hlink"/>
                </a:solidFill>
              </a:rPr>
              <a:t>i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Deallocate(B):</a:t>
            </a:r>
            <a:r>
              <a:rPr lang="en-US" smtClean="0"/>
              <a:t> gibt Block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smtClean="0"/>
              <a:t> wieder frei, d.h. </a:t>
            </a:r>
            <a:r>
              <a:rPr lang="en-US" smtClean="0">
                <a:solidFill>
                  <a:schemeClr val="hlink"/>
                </a:solidFill>
              </a:rPr>
              <a:t>M:=M </a:t>
            </a:r>
            <a:r>
              <a:rPr lang="en-US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mtClean="0">
                <a:solidFill>
                  <a:schemeClr val="hlink"/>
                </a:solidFill>
              </a:rPr>
              <a:t> B</a:t>
            </a: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8DB2DA-6C8F-4862-862D-8F879EA80014}" type="datetime1">
              <a:rPr lang="de-DE" smtClean="0"/>
              <a:t>15.07.2016</a:t>
            </a:fld>
            <a:endParaRPr lang="de-DE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60F02-C35B-4E09-9A6F-7159BAE3BF0F}" type="slidenum">
              <a:rPr lang="de-DE"/>
              <a:pPr/>
              <a:t>24</a:t>
            </a:fld>
            <a:endParaRPr lang="de-DE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Die Buddy Datenstruktur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Datenstruktur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F</a:t>
            </a:r>
            <a:r>
              <a:rPr lang="en-US" dirty="0" smtClean="0"/>
              <a:t>: Feld von </a:t>
            </a:r>
            <a:r>
              <a:rPr lang="en-US" dirty="0" smtClean="0">
                <a:solidFill>
                  <a:schemeClr val="hlink"/>
                </a:solidFill>
              </a:rPr>
              <a:t>log m +1</a:t>
            </a:r>
            <a:r>
              <a:rPr lang="en-US" dirty="0" smtClean="0"/>
              <a:t> (</a:t>
            </a:r>
            <a:r>
              <a:rPr lang="en-US" dirty="0" err="1" smtClean="0"/>
              <a:t>doppelt</a:t>
            </a:r>
            <a:r>
              <a:rPr lang="en-US" dirty="0" smtClean="0"/>
              <a:t> </a:t>
            </a:r>
            <a:r>
              <a:rPr lang="en-US" dirty="0" err="1" smtClean="0"/>
              <a:t>verketteten</a:t>
            </a:r>
            <a:r>
              <a:rPr lang="en-US" dirty="0" smtClean="0"/>
              <a:t>) </a:t>
            </a:r>
            <a:r>
              <a:rPr lang="en-US" dirty="0" err="1" smtClean="0"/>
              <a:t>Blocklisten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F[0],…,F[log m]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T</a:t>
            </a:r>
            <a:r>
              <a:rPr lang="en-US" dirty="0" smtClean="0"/>
              <a:t>: </a:t>
            </a:r>
            <a:r>
              <a:rPr lang="en-US" dirty="0" err="1" smtClean="0"/>
              <a:t>Hashtabelle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Einträgen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freien</a:t>
            </a:r>
            <a:r>
              <a:rPr lang="en-US" dirty="0" smtClean="0"/>
              <a:t> </a:t>
            </a:r>
            <a:r>
              <a:rPr lang="en-US" dirty="0" err="1" smtClean="0"/>
              <a:t>Blöcken</a:t>
            </a:r>
            <a:r>
              <a:rPr lang="en-US" dirty="0" smtClean="0"/>
              <a:t>.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Eintrag</a:t>
            </a:r>
            <a:r>
              <a:rPr lang="en-US" dirty="0" smtClean="0"/>
              <a:t> </a:t>
            </a:r>
            <a:r>
              <a:rPr lang="en-US" dirty="0" err="1" smtClean="0"/>
              <a:t>enthält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err="1" smtClean="0"/>
              <a:t>Startadresse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addr</a:t>
            </a:r>
            <a:r>
              <a:rPr lang="en-US" dirty="0" smtClean="0">
                <a:solidFill>
                  <a:schemeClr val="hlink"/>
                </a:solidFill>
              </a:rPr>
              <a:t>(B)</a:t>
            </a:r>
            <a:r>
              <a:rPr lang="en-US" dirty="0" smtClean="0"/>
              <a:t> des Blocks </a:t>
            </a:r>
            <a:r>
              <a:rPr lang="en-US" dirty="0" smtClean="0">
                <a:solidFill>
                  <a:schemeClr val="hlink"/>
                </a:solidFill>
              </a:rPr>
              <a:t>B</a:t>
            </a:r>
          </a:p>
          <a:p>
            <a:pPr lvl="1" eaLnBrk="1" hangingPunct="1"/>
            <a:r>
              <a:rPr lang="en-US" dirty="0" err="1" smtClean="0"/>
              <a:t>Größe</a:t>
            </a:r>
            <a:r>
              <a:rPr lang="en-US" dirty="0" smtClean="0"/>
              <a:t> von Block </a:t>
            </a:r>
            <a:r>
              <a:rPr lang="en-US" dirty="0" smtClean="0">
                <a:solidFill>
                  <a:schemeClr val="hlink"/>
                </a:solidFill>
              </a:rPr>
              <a:t>B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hlink"/>
                </a:solidFill>
              </a:rPr>
              <a:t>|B|=2</a:t>
            </a:r>
            <a:r>
              <a:rPr lang="en-US" baseline="30000" dirty="0" smtClean="0">
                <a:solidFill>
                  <a:schemeClr val="hlink"/>
                </a:solidFill>
              </a:rPr>
              <a:t>i</a:t>
            </a:r>
            <a:r>
              <a:rPr lang="en-US" dirty="0" smtClean="0"/>
              <a:t>: </a:t>
            </a:r>
            <a:r>
              <a:rPr lang="en-US" dirty="0" err="1" smtClean="0"/>
              <a:t>speichere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i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33F020-ED4F-4D2B-B3C5-B8D3DBB420C2}" type="datetime1">
              <a:rPr lang="de-DE" smtClean="0"/>
              <a:t>15.07.2016</a:t>
            </a:fld>
            <a:endParaRPr lang="de-DE"/>
          </a:p>
        </p:txBody>
      </p:sp>
      <p:sp>
        <p:nvSpPr>
          <p:cNvPr id="26627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662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38754-21DC-45EF-B53F-4255CB041AB9}" type="slidenum">
              <a:rPr lang="de-DE"/>
              <a:pPr/>
              <a:t>25</a:t>
            </a:fld>
            <a:endParaRPr lang="de-DE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2482850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25558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187450" y="5373688"/>
            <a:ext cx="72723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590550" y="531971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T:</a:t>
            </a: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1547813" y="25654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F:</a:t>
            </a:r>
          </a:p>
        </p:txBody>
      </p:sp>
      <p:sp>
        <p:nvSpPr>
          <p:cNvPr id="26635" name="Line 8"/>
          <p:cNvSpPr>
            <a:spLocks noChangeShapeType="1"/>
          </p:cNvSpPr>
          <p:nvPr/>
        </p:nvSpPr>
        <p:spPr bwMode="auto">
          <a:xfrm>
            <a:off x="27717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3059113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3635375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4211638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4787900" y="26368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6156325" y="263683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25558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6642" name="Line 15"/>
          <p:cNvSpPr>
            <a:spLocks noChangeShapeType="1"/>
          </p:cNvSpPr>
          <p:nvPr/>
        </p:nvSpPr>
        <p:spPr bwMode="auto">
          <a:xfrm>
            <a:off x="27717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3132138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6644" name="Line 17"/>
          <p:cNvSpPr>
            <a:spLocks noChangeShapeType="1"/>
          </p:cNvSpPr>
          <p:nvPr/>
        </p:nvSpPr>
        <p:spPr bwMode="auto">
          <a:xfrm>
            <a:off x="3348038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42830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6646" name="Line 19"/>
          <p:cNvSpPr>
            <a:spLocks noChangeShapeType="1"/>
          </p:cNvSpPr>
          <p:nvPr/>
        </p:nvSpPr>
        <p:spPr bwMode="auto">
          <a:xfrm>
            <a:off x="44989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42830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6648" name="Line 21"/>
          <p:cNvSpPr>
            <a:spLocks noChangeShapeType="1"/>
          </p:cNvSpPr>
          <p:nvPr/>
        </p:nvSpPr>
        <p:spPr bwMode="auto">
          <a:xfrm>
            <a:off x="44989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601186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21224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5003800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73802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327501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6654" name="Line 27"/>
          <p:cNvSpPr>
            <a:spLocks noChangeShapeType="1"/>
          </p:cNvSpPr>
          <p:nvPr/>
        </p:nvSpPr>
        <p:spPr bwMode="auto">
          <a:xfrm>
            <a:off x="2987675" y="3717925"/>
            <a:ext cx="3240088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55" name="Line 28"/>
          <p:cNvSpPr>
            <a:spLocks noChangeShapeType="1"/>
          </p:cNvSpPr>
          <p:nvPr/>
        </p:nvSpPr>
        <p:spPr bwMode="auto">
          <a:xfrm flipH="1">
            <a:off x="2339975" y="4365625"/>
            <a:ext cx="43180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56" name="Line 29"/>
          <p:cNvSpPr>
            <a:spLocks noChangeShapeType="1"/>
          </p:cNvSpPr>
          <p:nvPr/>
        </p:nvSpPr>
        <p:spPr bwMode="auto">
          <a:xfrm>
            <a:off x="3348038" y="3717925"/>
            <a:ext cx="1871662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57" name="Line 30"/>
          <p:cNvSpPr>
            <a:spLocks noChangeShapeType="1"/>
          </p:cNvSpPr>
          <p:nvPr/>
        </p:nvSpPr>
        <p:spPr bwMode="auto">
          <a:xfrm>
            <a:off x="4714875" y="3717925"/>
            <a:ext cx="2881313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58" name="Line 31"/>
          <p:cNvSpPr>
            <a:spLocks noChangeShapeType="1"/>
          </p:cNvSpPr>
          <p:nvPr/>
        </p:nvSpPr>
        <p:spPr bwMode="auto">
          <a:xfrm flipH="1">
            <a:off x="3490913" y="4365625"/>
            <a:ext cx="10080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59" name="Text Box 34"/>
          <p:cNvSpPr txBox="1">
            <a:spLocks noChangeArrowheads="1"/>
          </p:cNvSpPr>
          <p:nvPr/>
        </p:nvSpPr>
        <p:spPr bwMode="auto">
          <a:xfrm>
            <a:off x="2627313" y="1628775"/>
            <a:ext cx="4090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F[i]:</a:t>
            </a:r>
            <a:r>
              <a:rPr lang="en-US" sz="2400"/>
              <a:t> Liste von Blockgrößen </a:t>
            </a:r>
            <a:r>
              <a:rPr lang="en-US" sz="2400">
                <a:solidFill>
                  <a:schemeClr val="hlink"/>
                </a:solidFill>
              </a:rPr>
              <a:t>2</a:t>
            </a:r>
            <a:r>
              <a:rPr lang="en-US" sz="2400" baseline="30000">
                <a:solidFill>
                  <a:schemeClr val="hlink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3DCFBC-0430-4763-A9B7-45F0916F7BE2}" type="datetime1">
              <a:rPr lang="de-DE" smtClean="0"/>
              <a:t>15.07.2016</a:t>
            </a:fld>
            <a:endParaRPr lang="de-DE"/>
          </a:p>
        </p:txBody>
      </p:sp>
      <p:sp>
        <p:nvSpPr>
          <p:cNvPr id="276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76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45FFE4-03D0-48A1-9FF2-0EE56E4533D9}" type="slidenum">
              <a:rPr lang="de-DE"/>
              <a:pPr/>
              <a:t>26</a:t>
            </a:fld>
            <a:endParaRPr lang="de-DE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2482850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25558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187450" y="5373688"/>
            <a:ext cx="72723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590550" y="531971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T: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1547813" y="25654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F: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27717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3059113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3635375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4211638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4787900" y="26368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7664" name="Rectangle 13"/>
          <p:cNvSpPr>
            <a:spLocks noChangeArrowheads="1"/>
          </p:cNvSpPr>
          <p:nvPr/>
        </p:nvSpPr>
        <p:spPr bwMode="auto">
          <a:xfrm>
            <a:off x="6156325" y="263683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25558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7666" name="Line 15"/>
          <p:cNvSpPr>
            <a:spLocks noChangeShapeType="1"/>
          </p:cNvSpPr>
          <p:nvPr/>
        </p:nvSpPr>
        <p:spPr bwMode="auto">
          <a:xfrm>
            <a:off x="27717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7" name="Rectangle 16"/>
          <p:cNvSpPr>
            <a:spLocks noChangeArrowheads="1"/>
          </p:cNvSpPr>
          <p:nvPr/>
        </p:nvSpPr>
        <p:spPr bwMode="auto">
          <a:xfrm>
            <a:off x="3132138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7668" name="Line 17"/>
          <p:cNvSpPr>
            <a:spLocks noChangeShapeType="1"/>
          </p:cNvSpPr>
          <p:nvPr/>
        </p:nvSpPr>
        <p:spPr bwMode="auto">
          <a:xfrm>
            <a:off x="3348038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9" name="Rectangle 18"/>
          <p:cNvSpPr>
            <a:spLocks noChangeArrowheads="1"/>
          </p:cNvSpPr>
          <p:nvPr/>
        </p:nvSpPr>
        <p:spPr bwMode="auto">
          <a:xfrm>
            <a:off x="42830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7670" name="Line 19"/>
          <p:cNvSpPr>
            <a:spLocks noChangeShapeType="1"/>
          </p:cNvSpPr>
          <p:nvPr/>
        </p:nvSpPr>
        <p:spPr bwMode="auto">
          <a:xfrm>
            <a:off x="44989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42830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>
            <a:off x="44989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73" name="Rectangle 22"/>
          <p:cNvSpPr>
            <a:spLocks noChangeArrowheads="1"/>
          </p:cNvSpPr>
          <p:nvPr/>
        </p:nvSpPr>
        <p:spPr bwMode="auto">
          <a:xfrm>
            <a:off x="601186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7674" name="Rectangle 23"/>
          <p:cNvSpPr>
            <a:spLocks noChangeArrowheads="1"/>
          </p:cNvSpPr>
          <p:nvPr/>
        </p:nvSpPr>
        <p:spPr bwMode="auto">
          <a:xfrm>
            <a:off x="21224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7675" name="Rectangle 24"/>
          <p:cNvSpPr>
            <a:spLocks noChangeArrowheads="1"/>
          </p:cNvSpPr>
          <p:nvPr/>
        </p:nvSpPr>
        <p:spPr bwMode="auto">
          <a:xfrm>
            <a:off x="5003800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7676" name="Rectangle 25"/>
          <p:cNvSpPr>
            <a:spLocks noChangeArrowheads="1"/>
          </p:cNvSpPr>
          <p:nvPr/>
        </p:nvSpPr>
        <p:spPr bwMode="auto">
          <a:xfrm>
            <a:off x="73802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197658" name="Rectangle 26"/>
          <p:cNvSpPr>
            <a:spLocks noChangeArrowheads="1"/>
          </p:cNvSpPr>
          <p:nvPr/>
        </p:nvSpPr>
        <p:spPr bwMode="auto">
          <a:xfrm>
            <a:off x="327501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7678" name="Line 27"/>
          <p:cNvSpPr>
            <a:spLocks noChangeShapeType="1"/>
          </p:cNvSpPr>
          <p:nvPr/>
        </p:nvSpPr>
        <p:spPr bwMode="auto">
          <a:xfrm>
            <a:off x="2987675" y="3717925"/>
            <a:ext cx="3240088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79" name="Line 28"/>
          <p:cNvSpPr>
            <a:spLocks noChangeShapeType="1"/>
          </p:cNvSpPr>
          <p:nvPr/>
        </p:nvSpPr>
        <p:spPr bwMode="auto">
          <a:xfrm flipH="1">
            <a:off x="2339975" y="4365625"/>
            <a:ext cx="43180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80" name="Line 29"/>
          <p:cNvSpPr>
            <a:spLocks noChangeShapeType="1"/>
          </p:cNvSpPr>
          <p:nvPr/>
        </p:nvSpPr>
        <p:spPr bwMode="auto">
          <a:xfrm>
            <a:off x="3348038" y="3717925"/>
            <a:ext cx="1871662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81" name="Line 30"/>
          <p:cNvSpPr>
            <a:spLocks noChangeShapeType="1"/>
          </p:cNvSpPr>
          <p:nvPr/>
        </p:nvSpPr>
        <p:spPr bwMode="auto">
          <a:xfrm>
            <a:off x="4714875" y="3717925"/>
            <a:ext cx="2881313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7663" name="Line 31"/>
          <p:cNvSpPr>
            <a:spLocks noChangeShapeType="1"/>
          </p:cNvSpPr>
          <p:nvPr/>
        </p:nvSpPr>
        <p:spPr bwMode="auto">
          <a:xfrm flipH="1">
            <a:off x="3490913" y="4365625"/>
            <a:ext cx="10080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83" name="Text Box 32"/>
          <p:cNvSpPr txBox="1">
            <a:spLocks noChangeArrowheads="1"/>
          </p:cNvSpPr>
          <p:nvPr/>
        </p:nvSpPr>
        <p:spPr bwMode="auto">
          <a:xfrm>
            <a:off x="755650" y="1457325"/>
            <a:ext cx="234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Allocate(3): </a:t>
            </a:r>
            <a:endParaRPr lang="en-US" sz="3200" baseline="30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-0.12586 -0.34589 " pathEditMode="relative" ptsTypes="AA">
                                      <p:cBhvr>
                                        <p:cTn id="17" dur="20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52" grpId="0" animBg="1"/>
      <p:bldP spid="197653" grpId="0" animBg="1"/>
      <p:bldP spid="197658" grpId="0" animBg="1"/>
      <p:bldP spid="1976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05FE11-EB15-4714-A5A5-C65176666364}" type="datetime1">
              <a:rPr lang="de-DE" smtClean="0"/>
              <a:t>15.07.2016</a:t>
            </a:fld>
            <a:endParaRPr lang="de-DE"/>
          </a:p>
        </p:txBody>
      </p:sp>
      <p:sp>
        <p:nvSpPr>
          <p:cNvPr id="28675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867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D9812-80FD-4E53-9AB3-162AAAB61125}" type="slidenum">
              <a:rPr lang="de-DE"/>
              <a:pPr/>
              <a:t>27</a:t>
            </a:fld>
            <a:endParaRPr lang="de-DE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2482850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5558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1187450" y="5373688"/>
            <a:ext cx="72723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590550" y="531971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T: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547813" y="25654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F: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27717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059113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3635375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4211638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8687" name="Rectangle 13"/>
          <p:cNvSpPr>
            <a:spLocks noChangeArrowheads="1"/>
          </p:cNvSpPr>
          <p:nvPr/>
        </p:nvSpPr>
        <p:spPr bwMode="auto">
          <a:xfrm>
            <a:off x="4787900" y="26368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8" name="Rectangle 14"/>
          <p:cNvSpPr>
            <a:spLocks noChangeArrowheads="1"/>
          </p:cNvSpPr>
          <p:nvPr/>
        </p:nvSpPr>
        <p:spPr bwMode="auto">
          <a:xfrm>
            <a:off x="6156325" y="263683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28689" name="Rectangle 15"/>
          <p:cNvSpPr>
            <a:spLocks noChangeArrowheads="1"/>
          </p:cNvSpPr>
          <p:nvPr/>
        </p:nvSpPr>
        <p:spPr bwMode="auto">
          <a:xfrm>
            <a:off x="25558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8690" name="Line 16"/>
          <p:cNvSpPr>
            <a:spLocks noChangeShapeType="1"/>
          </p:cNvSpPr>
          <p:nvPr/>
        </p:nvSpPr>
        <p:spPr bwMode="auto">
          <a:xfrm>
            <a:off x="27717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691" name="Rectangle 17"/>
          <p:cNvSpPr>
            <a:spLocks noChangeArrowheads="1"/>
          </p:cNvSpPr>
          <p:nvPr/>
        </p:nvSpPr>
        <p:spPr bwMode="auto">
          <a:xfrm>
            <a:off x="3132138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8692" name="Line 18"/>
          <p:cNvSpPr>
            <a:spLocks noChangeShapeType="1"/>
          </p:cNvSpPr>
          <p:nvPr/>
        </p:nvSpPr>
        <p:spPr bwMode="auto">
          <a:xfrm>
            <a:off x="3348038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693" name="Rectangle 19"/>
          <p:cNvSpPr>
            <a:spLocks noChangeArrowheads="1"/>
          </p:cNvSpPr>
          <p:nvPr/>
        </p:nvSpPr>
        <p:spPr bwMode="auto">
          <a:xfrm>
            <a:off x="42830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8694" name="Line 20"/>
          <p:cNvSpPr>
            <a:spLocks noChangeShapeType="1"/>
          </p:cNvSpPr>
          <p:nvPr/>
        </p:nvSpPr>
        <p:spPr bwMode="auto">
          <a:xfrm>
            <a:off x="44989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5605" name="Rectangle 21"/>
          <p:cNvSpPr>
            <a:spLocks noChangeArrowheads="1"/>
          </p:cNvSpPr>
          <p:nvPr/>
        </p:nvSpPr>
        <p:spPr bwMode="auto">
          <a:xfrm>
            <a:off x="42830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195606" name="Line 22"/>
          <p:cNvSpPr>
            <a:spLocks noChangeShapeType="1"/>
          </p:cNvSpPr>
          <p:nvPr/>
        </p:nvSpPr>
        <p:spPr bwMode="auto">
          <a:xfrm>
            <a:off x="44989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697" name="Rectangle 23"/>
          <p:cNvSpPr>
            <a:spLocks noChangeArrowheads="1"/>
          </p:cNvSpPr>
          <p:nvPr/>
        </p:nvSpPr>
        <p:spPr bwMode="auto">
          <a:xfrm>
            <a:off x="601186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8698" name="Rectangle 24"/>
          <p:cNvSpPr>
            <a:spLocks noChangeArrowheads="1"/>
          </p:cNvSpPr>
          <p:nvPr/>
        </p:nvSpPr>
        <p:spPr bwMode="auto">
          <a:xfrm>
            <a:off x="21224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8699" name="Rectangle 25"/>
          <p:cNvSpPr>
            <a:spLocks noChangeArrowheads="1"/>
          </p:cNvSpPr>
          <p:nvPr/>
        </p:nvSpPr>
        <p:spPr bwMode="auto">
          <a:xfrm>
            <a:off x="5003800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8700" name="Rectangle 26"/>
          <p:cNvSpPr>
            <a:spLocks noChangeArrowheads="1"/>
          </p:cNvSpPr>
          <p:nvPr/>
        </p:nvSpPr>
        <p:spPr bwMode="auto">
          <a:xfrm>
            <a:off x="73802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195611" name="Rectangle 27"/>
          <p:cNvSpPr>
            <a:spLocks noChangeArrowheads="1"/>
          </p:cNvSpPr>
          <p:nvPr/>
        </p:nvSpPr>
        <p:spPr bwMode="auto">
          <a:xfrm>
            <a:off x="327501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8702" name="Line 28"/>
          <p:cNvSpPr>
            <a:spLocks noChangeShapeType="1"/>
          </p:cNvSpPr>
          <p:nvPr/>
        </p:nvSpPr>
        <p:spPr bwMode="auto">
          <a:xfrm>
            <a:off x="2987675" y="3717925"/>
            <a:ext cx="3240088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703" name="Line 29"/>
          <p:cNvSpPr>
            <a:spLocks noChangeShapeType="1"/>
          </p:cNvSpPr>
          <p:nvPr/>
        </p:nvSpPr>
        <p:spPr bwMode="auto">
          <a:xfrm flipH="1">
            <a:off x="2339975" y="4365625"/>
            <a:ext cx="43180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704" name="Line 30"/>
          <p:cNvSpPr>
            <a:spLocks noChangeShapeType="1"/>
          </p:cNvSpPr>
          <p:nvPr/>
        </p:nvSpPr>
        <p:spPr bwMode="auto">
          <a:xfrm>
            <a:off x="3348038" y="3717925"/>
            <a:ext cx="1871662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705" name="Line 31"/>
          <p:cNvSpPr>
            <a:spLocks noChangeShapeType="1"/>
          </p:cNvSpPr>
          <p:nvPr/>
        </p:nvSpPr>
        <p:spPr bwMode="auto">
          <a:xfrm>
            <a:off x="4714875" y="3717925"/>
            <a:ext cx="2881313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5616" name="Line 32"/>
          <p:cNvSpPr>
            <a:spLocks noChangeShapeType="1"/>
          </p:cNvSpPr>
          <p:nvPr/>
        </p:nvSpPr>
        <p:spPr bwMode="auto">
          <a:xfrm flipH="1">
            <a:off x="3490913" y="4365625"/>
            <a:ext cx="10080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5618" name="Rectangle 34"/>
          <p:cNvSpPr>
            <a:spLocks noChangeArrowheads="1"/>
          </p:cNvSpPr>
          <p:nvPr/>
        </p:nvSpPr>
        <p:spPr bwMode="auto">
          <a:xfrm>
            <a:off x="3708400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6</a:t>
            </a:r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3708400" y="39338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7</a:t>
            </a:r>
          </a:p>
        </p:txBody>
      </p:sp>
      <p:sp>
        <p:nvSpPr>
          <p:cNvPr id="195620" name="Line 36"/>
          <p:cNvSpPr>
            <a:spLocks noChangeShapeType="1"/>
          </p:cNvSpPr>
          <p:nvPr/>
        </p:nvSpPr>
        <p:spPr bwMode="auto">
          <a:xfrm>
            <a:off x="3924300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3924300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8711" name="Text Box 38"/>
          <p:cNvSpPr txBox="1">
            <a:spLocks noChangeArrowheads="1"/>
          </p:cNvSpPr>
          <p:nvPr/>
        </p:nvSpPr>
        <p:spPr bwMode="auto">
          <a:xfrm>
            <a:off x="755650" y="1457325"/>
            <a:ext cx="234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Allocate(2): </a:t>
            </a:r>
            <a:endParaRPr lang="en-US" sz="3200" baseline="30000">
              <a:solidFill>
                <a:schemeClr val="hlink"/>
              </a:solidFill>
            </a:endParaRPr>
          </a:p>
        </p:txBody>
      </p:sp>
      <p:sp>
        <p:nvSpPr>
          <p:cNvPr id="195623" name="Line 39"/>
          <p:cNvSpPr>
            <a:spLocks noChangeShapeType="1"/>
          </p:cNvSpPr>
          <p:nvPr/>
        </p:nvSpPr>
        <p:spPr bwMode="auto">
          <a:xfrm flipH="1">
            <a:off x="3492500" y="3716338"/>
            <a:ext cx="431800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3276600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-0.06284 -0.09433 " pathEditMode="relative" ptsTypes="AA">
                                      <p:cBhvr>
                                        <p:cTn id="16" dur="2000" fill="hold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7084 -0.34612 " pathEditMode="relative" ptsTypes="AA">
                                      <p:cBhvr>
                                        <p:cTn id="40" dur="2000" fill="hold"/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05" grpId="0" animBg="1"/>
      <p:bldP spid="195605" grpId="1" animBg="1"/>
      <p:bldP spid="195606" grpId="0" animBg="1"/>
      <p:bldP spid="195611" grpId="0" animBg="1"/>
      <p:bldP spid="195616" grpId="0" animBg="1"/>
      <p:bldP spid="195618" grpId="0" animBg="1"/>
      <p:bldP spid="195619" grpId="0" animBg="1"/>
      <p:bldP spid="195619" grpId="1" animBg="1"/>
      <p:bldP spid="195620" grpId="0" animBg="1"/>
      <p:bldP spid="195621" grpId="0" animBg="1"/>
      <p:bldP spid="195621" grpId="1" animBg="1"/>
      <p:bldP spid="195623" grpId="0" animBg="1"/>
      <p:bldP spid="1956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F6C615-606F-4A3A-951D-E550CF0B3290}" type="datetime1">
              <a:rPr lang="de-DE" smtClean="0"/>
              <a:t>15.07.2016</a:t>
            </a:fld>
            <a:endParaRPr lang="de-DE"/>
          </a:p>
        </p:txBody>
      </p:sp>
      <p:sp>
        <p:nvSpPr>
          <p:cNvPr id="29699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2970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C675FA-D1B3-417F-AB77-4C4F7E002ECE}" type="slidenum">
              <a:rPr lang="de-DE"/>
              <a:pPr/>
              <a:t>28</a:t>
            </a:fld>
            <a:endParaRPr lang="de-DE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2482850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9703" name="Rectangle 4"/>
          <p:cNvSpPr>
            <a:spLocks noChangeArrowheads="1"/>
          </p:cNvSpPr>
          <p:nvPr/>
        </p:nvSpPr>
        <p:spPr bwMode="auto">
          <a:xfrm>
            <a:off x="25558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9704" name="Rectangle 5"/>
          <p:cNvSpPr>
            <a:spLocks noChangeArrowheads="1"/>
          </p:cNvSpPr>
          <p:nvPr/>
        </p:nvSpPr>
        <p:spPr bwMode="auto">
          <a:xfrm>
            <a:off x="1187450" y="5373688"/>
            <a:ext cx="72723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590550" y="531971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T:</a:t>
            </a:r>
          </a:p>
        </p:txBody>
      </p:sp>
      <p:sp>
        <p:nvSpPr>
          <p:cNvPr id="29706" name="Text Box 7"/>
          <p:cNvSpPr txBox="1">
            <a:spLocks noChangeArrowheads="1"/>
          </p:cNvSpPr>
          <p:nvPr/>
        </p:nvSpPr>
        <p:spPr bwMode="auto">
          <a:xfrm>
            <a:off x="1547813" y="25654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F:</a:t>
            </a:r>
          </a:p>
        </p:txBody>
      </p:sp>
      <p:sp>
        <p:nvSpPr>
          <p:cNvPr id="29707" name="Line 8"/>
          <p:cNvSpPr>
            <a:spLocks noChangeShapeType="1"/>
          </p:cNvSpPr>
          <p:nvPr/>
        </p:nvSpPr>
        <p:spPr bwMode="auto">
          <a:xfrm>
            <a:off x="27717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08" name="Rectangle 9"/>
          <p:cNvSpPr>
            <a:spLocks noChangeArrowheads="1"/>
          </p:cNvSpPr>
          <p:nvPr/>
        </p:nvSpPr>
        <p:spPr bwMode="auto">
          <a:xfrm>
            <a:off x="3059113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9709" name="Rectangle 10"/>
          <p:cNvSpPr>
            <a:spLocks noChangeArrowheads="1"/>
          </p:cNvSpPr>
          <p:nvPr/>
        </p:nvSpPr>
        <p:spPr bwMode="auto">
          <a:xfrm>
            <a:off x="3635375" y="263683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4211638" y="263683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9711" name="Rectangle 12"/>
          <p:cNvSpPr>
            <a:spLocks noChangeArrowheads="1"/>
          </p:cNvSpPr>
          <p:nvPr/>
        </p:nvSpPr>
        <p:spPr bwMode="auto">
          <a:xfrm>
            <a:off x="4787900" y="26368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12" name="Rectangle 13"/>
          <p:cNvSpPr>
            <a:spLocks noChangeArrowheads="1"/>
          </p:cNvSpPr>
          <p:nvPr/>
        </p:nvSpPr>
        <p:spPr bwMode="auto">
          <a:xfrm>
            <a:off x="6156325" y="263683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29713" name="Rectangle 14"/>
          <p:cNvSpPr>
            <a:spLocks noChangeArrowheads="1"/>
          </p:cNvSpPr>
          <p:nvPr/>
        </p:nvSpPr>
        <p:spPr bwMode="auto">
          <a:xfrm>
            <a:off x="25558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9714" name="Line 15"/>
          <p:cNvSpPr>
            <a:spLocks noChangeShapeType="1"/>
          </p:cNvSpPr>
          <p:nvPr/>
        </p:nvSpPr>
        <p:spPr bwMode="auto">
          <a:xfrm>
            <a:off x="27717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15" name="Rectangle 16"/>
          <p:cNvSpPr>
            <a:spLocks noChangeArrowheads="1"/>
          </p:cNvSpPr>
          <p:nvPr/>
        </p:nvSpPr>
        <p:spPr bwMode="auto">
          <a:xfrm>
            <a:off x="3132138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9716" name="Line 17"/>
          <p:cNvSpPr>
            <a:spLocks noChangeShapeType="1"/>
          </p:cNvSpPr>
          <p:nvPr/>
        </p:nvSpPr>
        <p:spPr bwMode="auto">
          <a:xfrm>
            <a:off x="3348038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17" name="Rectangle 18"/>
          <p:cNvSpPr>
            <a:spLocks noChangeArrowheads="1"/>
          </p:cNvSpPr>
          <p:nvPr/>
        </p:nvSpPr>
        <p:spPr bwMode="auto">
          <a:xfrm>
            <a:off x="4283075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9718" name="Line 19"/>
          <p:cNvSpPr>
            <a:spLocks noChangeShapeType="1"/>
          </p:cNvSpPr>
          <p:nvPr/>
        </p:nvSpPr>
        <p:spPr bwMode="auto">
          <a:xfrm>
            <a:off x="4498975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19" name="Rectangle 20"/>
          <p:cNvSpPr>
            <a:spLocks noChangeArrowheads="1"/>
          </p:cNvSpPr>
          <p:nvPr/>
        </p:nvSpPr>
        <p:spPr bwMode="auto">
          <a:xfrm>
            <a:off x="4283075" y="39322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9720" name="Line 21"/>
          <p:cNvSpPr>
            <a:spLocks noChangeShapeType="1"/>
          </p:cNvSpPr>
          <p:nvPr/>
        </p:nvSpPr>
        <p:spPr bwMode="auto">
          <a:xfrm>
            <a:off x="4498975" y="37163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21" name="Rectangle 22"/>
          <p:cNvSpPr>
            <a:spLocks noChangeArrowheads="1"/>
          </p:cNvSpPr>
          <p:nvPr/>
        </p:nvSpPr>
        <p:spPr bwMode="auto">
          <a:xfrm>
            <a:off x="601186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9722" name="Rectangle 23"/>
          <p:cNvSpPr>
            <a:spLocks noChangeArrowheads="1"/>
          </p:cNvSpPr>
          <p:nvPr/>
        </p:nvSpPr>
        <p:spPr bwMode="auto">
          <a:xfrm>
            <a:off x="21224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9723" name="Rectangle 24"/>
          <p:cNvSpPr>
            <a:spLocks noChangeArrowheads="1"/>
          </p:cNvSpPr>
          <p:nvPr/>
        </p:nvSpPr>
        <p:spPr bwMode="auto">
          <a:xfrm>
            <a:off x="5003800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9724" name="Rectangle 25"/>
          <p:cNvSpPr>
            <a:spLocks noChangeArrowheads="1"/>
          </p:cNvSpPr>
          <p:nvPr/>
        </p:nvSpPr>
        <p:spPr bwMode="auto">
          <a:xfrm>
            <a:off x="7380288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sp>
        <p:nvSpPr>
          <p:cNvPr id="29725" name="Rectangle 26"/>
          <p:cNvSpPr>
            <a:spLocks noChangeArrowheads="1"/>
          </p:cNvSpPr>
          <p:nvPr/>
        </p:nvSpPr>
        <p:spPr bwMode="auto">
          <a:xfrm>
            <a:off x="3275013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sp>
        <p:nvSpPr>
          <p:cNvPr id="29726" name="Line 27"/>
          <p:cNvSpPr>
            <a:spLocks noChangeShapeType="1"/>
          </p:cNvSpPr>
          <p:nvPr/>
        </p:nvSpPr>
        <p:spPr bwMode="auto">
          <a:xfrm>
            <a:off x="2987675" y="3717925"/>
            <a:ext cx="3240088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27" name="Line 28"/>
          <p:cNvSpPr>
            <a:spLocks noChangeShapeType="1"/>
          </p:cNvSpPr>
          <p:nvPr/>
        </p:nvSpPr>
        <p:spPr bwMode="auto">
          <a:xfrm flipH="1">
            <a:off x="2339975" y="4365625"/>
            <a:ext cx="43180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28" name="Line 29"/>
          <p:cNvSpPr>
            <a:spLocks noChangeShapeType="1"/>
          </p:cNvSpPr>
          <p:nvPr/>
        </p:nvSpPr>
        <p:spPr bwMode="auto">
          <a:xfrm>
            <a:off x="3348038" y="3717925"/>
            <a:ext cx="1871662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29" name="Line 30"/>
          <p:cNvSpPr>
            <a:spLocks noChangeShapeType="1"/>
          </p:cNvSpPr>
          <p:nvPr/>
        </p:nvSpPr>
        <p:spPr bwMode="auto">
          <a:xfrm>
            <a:off x="4714875" y="3717925"/>
            <a:ext cx="2881313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30" name="Line 31"/>
          <p:cNvSpPr>
            <a:spLocks noChangeShapeType="1"/>
          </p:cNvSpPr>
          <p:nvPr/>
        </p:nvSpPr>
        <p:spPr bwMode="auto">
          <a:xfrm flipH="1">
            <a:off x="3490913" y="4365625"/>
            <a:ext cx="10080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731" name="Text Box 33"/>
          <p:cNvSpPr txBox="1">
            <a:spLocks noChangeArrowheads="1"/>
          </p:cNvSpPr>
          <p:nvPr/>
        </p:nvSpPr>
        <p:spPr bwMode="auto">
          <a:xfrm>
            <a:off x="755650" y="1457325"/>
            <a:ext cx="6556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Deallocate(B): (Größe von </a:t>
            </a:r>
            <a:r>
              <a:rPr lang="en-US" sz="3200">
                <a:solidFill>
                  <a:schemeClr val="hlink"/>
                </a:solidFill>
              </a:rPr>
              <a:t>B</a:t>
            </a:r>
            <a:r>
              <a:rPr lang="en-US" sz="3200"/>
              <a:t> ist </a:t>
            </a:r>
            <a:r>
              <a:rPr lang="en-US" sz="3200">
                <a:solidFill>
                  <a:schemeClr val="hlink"/>
                </a:solidFill>
              </a:rPr>
              <a:t>2</a:t>
            </a:r>
            <a:r>
              <a:rPr lang="en-US" sz="3200" baseline="30000">
                <a:solidFill>
                  <a:schemeClr val="hlink"/>
                </a:solidFill>
              </a:rPr>
              <a:t>2</a:t>
            </a:r>
            <a:r>
              <a:rPr lang="en-US" sz="3200"/>
              <a:t>) </a:t>
            </a:r>
            <a:endParaRPr lang="en-US" sz="3200" baseline="30000">
              <a:solidFill>
                <a:schemeClr val="hlink"/>
              </a:solidFill>
            </a:endParaRP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3708400" y="32845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en-US" baseline="-25000"/>
          </a:p>
        </p:txBody>
      </p:sp>
      <p:sp>
        <p:nvSpPr>
          <p:cNvPr id="199715" name="Line 35"/>
          <p:cNvSpPr>
            <a:spLocks noChangeShapeType="1"/>
          </p:cNvSpPr>
          <p:nvPr/>
        </p:nvSpPr>
        <p:spPr bwMode="auto">
          <a:xfrm>
            <a:off x="3924300" y="30686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4067175" y="537368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en-US" baseline="-25000"/>
          </a:p>
        </p:txBody>
      </p:sp>
      <p:sp>
        <p:nvSpPr>
          <p:cNvPr id="199718" name="Line 38"/>
          <p:cNvSpPr>
            <a:spLocks noChangeShapeType="1"/>
          </p:cNvSpPr>
          <p:nvPr/>
        </p:nvSpPr>
        <p:spPr bwMode="auto">
          <a:xfrm>
            <a:off x="3924300" y="3716338"/>
            <a:ext cx="360363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14" grpId="0" animBg="1"/>
      <p:bldP spid="199715" grpId="0" animBg="1"/>
      <p:bldP spid="199716" grpId="0" animBg="1"/>
      <p:bldP spid="1997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5249D5-22A5-4FDE-BDCE-868A627674F8}" type="datetime1">
              <a:rPr lang="de-DE" smtClean="0"/>
              <a:t>15.07.2016</a:t>
            </a:fld>
            <a:endParaRPr lang="de-DE"/>
          </a:p>
        </p:txBody>
      </p:sp>
      <p:sp>
        <p:nvSpPr>
          <p:cNvPr id="307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07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2B1A8-C6C7-4133-BB0D-84F1E1EFD826}" type="slidenum">
              <a:rPr lang="de-DE"/>
              <a:pPr/>
              <a:t>29</a:t>
            </a:fld>
            <a:endParaRPr lang="de-DE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Problem: </a:t>
            </a:r>
            <a:r>
              <a:rPr lang="en-US" sz="2800" dirty="0" err="1" smtClean="0">
                <a:solidFill>
                  <a:srgbClr val="FF0000"/>
                </a:solidFill>
              </a:rPr>
              <a:t>zunehmende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Fragmentierung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Definition 21.3: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der </a:t>
            </a:r>
            <a:r>
              <a:rPr lang="en-US" sz="2800" dirty="0" err="1" smtClean="0"/>
              <a:t>Größe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gültig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Startadresse</a:t>
            </a:r>
            <a:r>
              <a:rPr lang="en-US" sz="2800" dirty="0" smtClean="0"/>
              <a:t> von B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die </a:t>
            </a:r>
            <a:r>
              <a:rPr lang="en-US" sz="2800" dirty="0" err="1" smtClean="0"/>
              <a:t>ersten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Bits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Buddy</a:t>
            </a:r>
            <a:r>
              <a:rPr lang="en-US" sz="2800" dirty="0" smtClean="0"/>
              <a:t> von 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der </a:t>
            </a:r>
            <a:r>
              <a:rPr lang="en-US" sz="2800" dirty="0" err="1" smtClean="0"/>
              <a:t>Größe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: Block </a:t>
            </a:r>
            <a:r>
              <a:rPr lang="en-US" sz="2800" dirty="0" smtClean="0">
                <a:solidFill>
                  <a:schemeClr val="hlink"/>
                </a:solidFill>
              </a:rPr>
              <a:t>B’,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den </a:t>
            </a:r>
            <a:r>
              <a:rPr lang="en-US" sz="2800" dirty="0" smtClean="0">
                <a:solidFill>
                  <a:schemeClr val="hlink"/>
                </a:solidFill>
              </a:rPr>
              <a:t>B 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800" dirty="0" smtClean="0">
                <a:solidFill>
                  <a:schemeClr val="hlink"/>
                </a:solidFill>
              </a:rPr>
              <a:t> B’</a:t>
            </a:r>
            <a:r>
              <a:rPr lang="en-US" sz="2800" dirty="0" smtClean="0"/>
              <a:t>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gültigen</a:t>
            </a:r>
            <a:r>
              <a:rPr lang="en-US" sz="2800" dirty="0" smtClean="0"/>
              <a:t> Block der </a:t>
            </a:r>
            <a:r>
              <a:rPr lang="en-US" sz="2800" dirty="0" err="1" smtClean="0"/>
              <a:t>Größe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i+1</a:t>
            </a:r>
            <a:r>
              <a:rPr lang="en-US" sz="2800" dirty="0" smtClean="0"/>
              <a:t> </a:t>
            </a:r>
            <a:r>
              <a:rPr lang="en-US" sz="2800" dirty="0" err="1" smtClean="0"/>
              <a:t>ergibt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Invariante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jeden</a:t>
            </a:r>
            <a:r>
              <a:rPr lang="en-US" sz="2800" dirty="0" smtClean="0"/>
              <a:t> </a:t>
            </a:r>
            <a:r>
              <a:rPr lang="en-US" sz="2800" dirty="0" err="1" smtClean="0"/>
              <a:t>freien</a:t>
            </a:r>
            <a:r>
              <a:rPr lang="en-US" sz="2800" dirty="0" smtClean="0"/>
              <a:t> 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in </a:t>
            </a:r>
            <a:r>
              <a:rPr lang="en-US" sz="2800" dirty="0" err="1" smtClean="0"/>
              <a:t>Feld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der Buddy </a:t>
            </a:r>
            <a:r>
              <a:rPr lang="en-US" sz="2800" dirty="0" err="1" smtClean="0"/>
              <a:t>belegt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E896E1-DFB6-4B05-8F1B-B9A0CC00FDCD}" type="datetime1">
              <a:rPr lang="de-DE" smtClean="0"/>
              <a:t>15.07.2016</a:t>
            </a:fld>
            <a:endParaRPr lang="de-DE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C3226D-4383-4A72-868A-79B0D8C6A362}" type="slidenum">
              <a:rPr lang="de-DE"/>
              <a:pPr/>
              <a:t>3</a:t>
            </a:fld>
            <a:endParaRPr lang="de-DE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Gegeben:</a:t>
            </a:r>
            <a:r>
              <a:rPr lang="en-US" smtClean="0"/>
              <a:t> Menge von </a:t>
            </a:r>
            <a:r>
              <a:rPr lang="en-US" smtClean="0">
                <a:solidFill>
                  <a:schemeClr val="hlink"/>
                </a:solidFill>
              </a:rPr>
              <a:t>n</a:t>
            </a:r>
            <a:r>
              <a:rPr lang="en-US" smtClean="0"/>
              <a:t> Teilmengen 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,…,T</a:t>
            </a:r>
            <a:r>
              <a:rPr lang="en-US" baseline="-25000" smtClean="0">
                <a:solidFill>
                  <a:schemeClr val="hlink"/>
                </a:solidFill>
              </a:rPr>
              <a:t>n</a:t>
            </a:r>
            <a:r>
              <a:rPr lang="en-US" smtClean="0"/>
              <a:t> die jeweils ein Element enthalten.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Operationen: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Union(T</a:t>
            </a:r>
            <a:r>
              <a:rPr lang="en-US" baseline="-25000" smtClean="0">
                <a:solidFill>
                  <a:srgbClr val="FF0000"/>
                </a:solidFill>
              </a:rPr>
              <a:t>1</a:t>
            </a:r>
            <a:r>
              <a:rPr lang="en-US" smtClean="0">
                <a:solidFill>
                  <a:srgbClr val="FF0000"/>
                </a:solidFill>
              </a:rPr>
              <a:t>,T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):</a:t>
            </a:r>
            <a:r>
              <a:rPr lang="en-US" smtClean="0"/>
              <a:t> vereinigt Elemente in 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/>
              <a:t> und 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zu </a:t>
            </a:r>
            <a:r>
              <a:rPr lang="en-US" smtClean="0">
                <a:solidFill>
                  <a:schemeClr val="hlink"/>
                </a:solidFill>
              </a:rPr>
              <a:t>T=T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mtClean="0">
                <a:solidFill>
                  <a:schemeClr val="hlink"/>
                </a:solidFill>
              </a:rPr>
              <a:t>T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Find(x):</a:t>
            </a:r>
            <a:r>
              <a:rPr lang="en-US" smtClean="0"/>
              <a:t> gibt (eindeutigen) Repräsentanten der Teilmenge aus, zu der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 gehört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2B513B-AF00-4607-8D9D-C0239240FD77}" type="datetime1">
              <a:rPr lang="de-DE" smtClean="0"/>
              <a:t>15.07.2016</a:t>
            </a:fld>
            <a:endParaRPr lang="de-DE"/>
          </a:p>
        </p:txBody>
      </p:sp>
      <p:sp>
        <p:nvSpPr>
          <p:cNvPr id="317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17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E9CD1-EF6D-4E7B-830E-FD9526196C30}" type="slidenum">
              <a:rPr lang="de-DE"/>
              <a:pPr/>
              <a:t>30</a:t>
            </a:fld>
            <a:endParaRPr lang="de-DE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Bewahrung</a:t>
            </a:r>
            <a:r>
              <a:rPr lang="en-US" sz="2800" dirty="0" smtClean="0">
                <a:solidFill>
                  <a:schemeClr val="accent2"/>
                </a:solidFill>
              </a:rPr>
              <a:t> der </a:t>
            </a:r>
            <a:r>
              <a:rPr lang="en-US" sz="2800" dirty="0" err="1" smtClean="0">
                <a:solidFill>
                  <a:schemeClr val="accent2"/>
                </a:solidFill>
              </a:rPr>
              <a:t>Invariante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bei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Deallocate</a:t>
            </a:r>
            <a:r>
              <a:rPr lang="en-US" sz="2800" dirty="0" smtClean="0">
                <a:solidFill>
                  <a:schemeClr val="accent2"/>
                </a:solidFill>
              </a:rPr>
              <a:t>(B):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800" dirty="0" smtClean="0"/>
              <a:t>  while </a:t>
            </a:r>
            <a:r>
              <a:rPr lang="en-US" sz="2800" dirty="0" smtClean="0">
                <a:solidFill>
                  <a:schemeClr val="hlink"/>
                </a:solidFill>
              </a:rPr>
              <a:t>Buddy(B)</a:t>
            </a:r>
            <a:r>
              <a:rPr lang="en-US" sz="2800" dirty="0" smtClean="0"/>
              <a:t> </a:t>
            </a:r>
            <a:r>
              <a:rPr lang="en-US" sz="2800" dirty="0" err="1" smtClean="0"/>
              <a:t>frei</a:t>
            </a:r>
            <a:r>
              <a:rPr lang="en-US" sz="2800" dirty="0" smtClean="0"/>
              <a:t> do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hlink"/>
                </a:solidFill>
              </a:rPr>
              <a:t>B:=B 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800" dirty="0" smtClean="0">
                <a:solidFill>
                  <a:schemeClr val="hlink"/>
                </a:solidFill>
              </a:rPr>
              <a:t> Buddy(B)</a:t>
            </a:r>
            <a:br>
              <a:rPr lang="en-US" sz="2800" dirty="0" smtClean="0">
                <a:solidFill>
                  <a:schemeClr val="hlink"/>
                </a:solidFill>
              </a:rPr>
            </a:br>
            <a:r>
              <a:rPr lang="en-US" sz="2800" dirty="0" smtClean="0">
                <a:solidFill>
                  <a:schemeClr val="hlink"/>
                </a:solidFill>
              </a:rPr>
              <a:t>    </a:t>
            </a:r>
            <a:r>
              <a:rPr lang="en-US" sz="2800" dirty="0" err="1" smtClean="0"/>
              <a:t>nimm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Buddy(B)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2800" dirty="0" smtClean="0"/>
              <a:t> und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raus</a:t>
            </a:r>
            <a:r>
              <a:rPr lang="en-US" sz="2800" dirty="0" smtClean="0">
                <a:solidFill>
                  <a:schemeClr val="hlink"/>
                </a:solidFill>
              </a:rPr>
              <a:t/>
            </a:r>
            <a:br>
              <a:rPr lang="en-US" sz="2800" dirty="0" smtClean="0">
                <a:solidFill>
                  <a:schemeClr val="hlink"/>
                </a:solidFill>
              </a:rPr>
            </a:br>
            <a:r>
              <a:rPr lang="en-US" sz="2800" dirty="0" err="1" smtClean="0"/>
              <a:t>speichere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F</a:t>
            </a:r>
            <a:r>
              <a:rPr lang="en-US" sz="2800" dirty="0" smtClean="0"/>
              <a:t> und </a:t>
            </a:r>
            <a:r>
              <a:rPr lang="en-US" sz="2800" dirty="0" smtClean="0">
                <a:solidFill>
                  <a:schemeClr val="hlink"/>
                </a:solidFill>
              </a:rPr>
              <a:t>T </a:t>
            </a:r>
            <a:r>
              <a:rPr lang="en-US" sz="2800" dirty="0" err="1" smtClean="0"/>
              <a:t>ab</a:t>
            </a:r>
            <a:endParaRPr lang="en-US" sz="28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Schnelle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Bestimmung</a:t>
            </a:r>
            <a:r>
              <a:rPr lang="en-US" sz="2800" dirty="0" smtClean="0">
                <a:solidFill>
                  <a:schemeClr val="accent2"/>
                </a:solidFill>
              </a:rPr>
              <a:t> von Buddy(B):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/>
              <a:t>berechne</a:t>
            </a:r>
            <a:r>
              <a:rPr lang="en-US" sz="2800" dirty="0" smtClean="0"/>
              <a:t> </a:t>
            </a:r>
            <a:r>
              <a:rPr lang="en-US" sz="2800" dirty="0" err="1" smtClean="0"/>
              <a:t>Startadresse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B’=Buddy(B)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folgt</a:t>
            </a:r>
            <a:r>
              <a:rPr lang="en-US" sz="2800" dirty="0" smtClean="0"/>
              <a:t> </a:t>
            </a:r>
            <a:r>
              <a:rPr lang="en-US" sz="2800" dirty="0" err="1" smtClean="0"/>
              <a:t>direkt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err="1" smtClean="0"/>
              <a:t>Startadresse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/>
              <a:t>prüfe</a:t>
            </a:r>
            <a:r>
              <a:rPr lang="en-US" sz="2800" dirty="0" smtClean="0"/>
              <a:t> </a:t>
            </a:r>
            <a:r>
              <a:rPr lang="en-US" sz="2800" dirty="0" err="1" smtClean="0"/>
              <a:t>mittels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T</a:t>
            </a:r>
            <a:r>
              <a:rPr lang="en-US" sz="2800" dirty="0" smtClean="0"/>
              <a:t>, </a:t>
            </a:r>
            <a:r>
              <a:rPr lang="en-US" sz="2800" dirty="0" err="1" smtClean="0"/>
              <a:t>ob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</a:t>
            </a:r>
            <a:r>
              <a:rPr lang="en-US" sz="2800" dirty="0" err="1" smtClean="0"/>
              <a:t>existiert</a:t>
            </a:r>
            <a:endParaRPr lang="en-US" sz="2800" dirty="0" smtClean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2800" dirty="0" err="1" smtClean="0">
                <a:solidFill>
                  <a:schemeClr val="accent6"/>
                </a:solidFill>
              </a:rPr>
              <a:t>Schnelle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</a:rPr>
              <a:t>Entfernung</a:t>
            </a:r>
            <a:r>
              <a:rPr lang="en-US" sz="2800" dirty="0" smtClean="0">
                <a:solidFill>
                  <a:schemeClr val="accent6"/>
                </a:solidFill>
              </a:rPr>
              <a:t> von Buddy(B):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/>
              <a:t>Bestimme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Hasheintrag</a:t>
            </a:r>
            <a:r>
              <a:rPr lang="en-US" sz="2800" dirty="0" smtClean="0"/>
              <a:t> </a:t>
            </a:r>
            <a:r>
              <a:rPr lang="en-US" sz="2800" dirty="0" err="1" smtClean="0"/>
              <a:t>Listenplatz</a:t>
            </a:r>
            <a:r>
              <a:rPr lang="en-US" sz="2800" dirty="0" smtClean="0"/>
              <a:t> von Buddy(B), um </a:t>
            </a:r>
            <a:r>
              <a:rPr lang="en-US" sz="2800" dirty="0" err="1" smtClean="0"/>
              <a:t>diesen</a:t>
            </a:r>
            <a:r>
              <a:rPr lang="en-US" sz="2800" dirty="0" smtClean="0"/>
              <a:t> </a:t>
            </a:r>
            <a:r>
              <a:rPr lang="en-US" sz="2800" dirty="0" err="1" smtClean="0"/>
              <a:t>schnell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der </a:t>
            </a:r>
            <a:r>
              <a:rPr lang="en-US" sz="2800" dirty="0" err="1" smtClean="0"/>
              <a:t>Liste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entfernen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CF91E2-0D68-45E3-BC07-7F09AF274FA7}" type="datetime1">
              <a:rPr lang="de-DE" smtClean="0"/>
              <a:t>15.07.2016</a:t>
            </a:fld>
            <a:endParaRPr lang="de-DE"/>
          </a:p>
        </p:txBody>
      </p:sp>
      <p:sp>
        <p:nvSpPr>
          <p:cNvPr id="327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27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45AE2-EBB7-4AC7-9BB4-E5CDDCB58433}" type="slidenum">
              <a:rPr lang="de-DE"/>
              <a:pPr/>
              <a:t>31</a:t>
            </a:fld>
            <a:endParaRPr lang="de-DE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Probleme: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trotz Buddy-Ansatz keine garantiert niedrigen Obergrenzen für Fragmentierung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Allocate und Deallocate können </a:t>
            </a:r>
            <a:r>
              <a:rPr lang="en-US" sz="280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800" smtClean="0">
                <a:solidFill>
                  <a:schemeClr val="hlink"/>
                </a:solidFill>
              </a:rPr>
              <a:t>(log m)</a:t>
            </a:r>
            <a:r>
              <a:rPr lang="en-US" sz="2800" smtClean="0"/>
              <a:t> viele Schritte laufen (wegen split- oder merge-Operationen)</a:t>
            </a:r>
            <a:br>
              <a:rPr lang="en-US" sz="2800" smtClean="0"/>
            </a:br>
            <a:r>
              <a:rPr lang="en-US" sz="2800" smtClean="0"/>
              <a:t>Beispiel: Allocate(0)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900113" y="4941888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1403350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1908175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2778" name="Rectangle 7"/>
          <p:cNvSpPr>
            <a:spLocks noChangeArrowheads="1"/>
          </p:cNvSpPr>
          <p:nvPr/>
        </p:nvSpPr>
        <p:spPr bwMode="auto">
          <a:xfrm>
            <a:off x="2411413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32779" name="Rectangle 8"/>
          <p:cNvSpPr>
            <a:spLocks noChangeArrowheads="1"/>
          </p:cNvSpPr>
          <p:nvPr/>
        </p:nvSpPr>
        <p:spPr bwMode="auto">
          <a:xfrm>
            <a:off x="3132138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32780" name="Rectangle 9"/>
          <p:cNvSpPr>
            <a:spLocks noChangeArrowheads="1"/>
          </p:cNvSpPr>
          <p:nvPr/>
        </p:nvSpPr>
        <p:spPr bwMode="auto">
          <a:xfrm>
            <a:off x="3419475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81" name="Rectangle 10"/>
          <p:cNvSpPr>
            <a:spLocks noChangeArrowheads="1"/>
          </p:cNvSpPr>
          <p:nvPr/>
        </p:nvSpPr>
        <p:spPr bwMode="auto">
          <a:xfrm>
            <a:off x="5651500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82" name="Line 11"/>
          <p:cNvSpPr>
            <a:spLocks noChangeShapeType="1"/>
          </p:cNvSpPr>
          <p:nvPr/>
        </p:nvSpPr>
        <p:spPr bwMode="auto">
          <a:xfrm>
            <a:off x="3563938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783" name="Line 12"/>
          <p:cNvSpPr>
            <a:spLocks noChangeShapeType="1"/>
          </p:cNvSpPr>
          <p:nvPr/>
        </p:nvSpPr>
        <p:spPr bwMode="auto">
          <a:xfrm>
            <a:off x="5867400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784" name="Rectangle 13"/>
          <p:cNvSpPr>
            <a:spLocks noChangeArrowheads="1"/>
          </p:cNvSpPr>
          <p:nvPr/>
        </p:nvSpPr>
        <p:spPr bwMode="auto">
          <a:xfrm>
            <a:off x="5076825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2785" name="Rectangle 14"/>
          <p:cNvSpPr>
            <a:spLocks noChangeArrowheads="1"/>
          </p:cNvSpPr>
          <p:nvPr/>
        </p:nvSpPr>
        <p:spPr bwMode="auto">
          <a:xfrm>
            <a:off x="5580063" y="4941888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786" name="Rectangle 15"/>
          <p:cNvSpPr>
            <a:spLocks noChangeArrowheads="1"/>
          </p:cNvSpPr>
          <p:nvPr/>
        </p:nvSpPr>
        <p:spPr bwMode="auto">
          <a:xfrm>
            <a:off x="6084888" y="4941888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2787" name="Rectangle 16"/>
          <p:cNvSpPr>
            <a:spLocks noChangeArrowheads="1"/>
          </p:cNvSpPr>
          <p:nvPr/>
        </p:nvSpPr>
        <p:spPr bwMode="auto">
          <a:xfrm>
            <a:off x="6588125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32788" name="Rectangle 17"/>
          <p:cNvSpPr>
            <a:spLocks noChangeArrowheads="1"/>
          </p:cNvSpPr>
          <p:nvPr/>
        </p:nvSpPr>
        <p:spPr bwMode="auto">
          <a:xfrm>
            <a:off x="7308850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32789" name="Rectangle 19"/>
          <p:cNvSpPr>
            <a:spLocks noChangeArrowheads="1"/>
          </p:cNvSpPr>
          <p:nvPr/>
        </p:nvSpPr>
        <p:spPr bwMode="auto">
          <a:xfrm>
            <a:off x="6156325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>
            <a:off x="6372225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791" name="Rectangle 22"/>
          <p:cNvSpPr>
            <a:spLocks noChangeArrowheads="1"/>
          </p:cNvSpPr>
          <p:nvPr/>
        </p:nvSpPr>
        <p:spPr bwMode="auto">
          <a:xfrm>
            <a:off x="5148263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>
            <a:off x="5364163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>
            <a:off x="4140200" y="5229225"/>
            <a:ext cx="7191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794" name="Rectangle 25"/>
          <p:cNvSpPr>
            <a:spLocks noChangeArrowheads="1"/>
          </p:cNvSpPr>
          <p:nvPr/>
        </p:nvSpPr>
        <p:spPr bwMode="auto">
          <a:xfrm>
            <a:off x="6877050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>
            <a:off x="7092950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FC0001-53E6-4242-8AAC-A8153E256342}" type="datetime1">
              <a:rPr lang="de-DE" smtClean="0"/>
              <a:t>15.07.2016</a:t>
            </a:fld>
            <a:endParaRPr lang="de-DE"/>
          </a:p>
        </p:txBody>
      </p:sp>
      <p:sp>
        <p:nvSpPr>
          <p:cNvPr id="337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37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97138-5F68-4EBE-860A-D4979564FDB8}" type="slidenum">
              <a:rPr lang="de-DE"/>
              <a:pPr/>
              <a:t>32</a:t>
            </a:fld>
            <a:endParaRPr lang="de-DE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Probleme: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trotz Buddy-Ansatz keine garantiert niedrigen Obergrenzen für Fragmentierung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Allocate und Deallocate können </a:t>
            </a:r>
            <a:r>
              <a:rPr lang="en-US" sz="280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800" smtClean="0">
                <a:solidFill>
                  <a:schemeClr val="hlink"/>
                </a:solidFill>
              </a:rPr>
              <a:t>(log m)</a:t>
            </a:r>
            <a:r>
              <a:rPr lang="en-US" sz="2800" smtClean="0"/>
              <a:t> viele Schritte laufen (wegen split- oder merge-Operationen)</a:t>
            </a:r>
            <a:br>
              <a:rPr lang="en-US" sz="2800" smtClean="0"/>
            </a:br>
            <a:r>
              <a:rPr lang="en-US" sz="2800" smtClean="0"/>
              <a:t>Beispiel: Deallocate(0)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5148263" y="4941888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5651500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6156325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3802" name="Rectangle 7"/>
          <p:cNvSpPr>
            <a:spLocks noChangeArrowheads="1"/>
          </p:cNvSpPr>
          <p:nvPr/>
        </p:nvSpPr>
        <p:spPr bwMode="auto">
          <a:xfrm>
            <a:off x="6659563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33803" name="Rectangle 8"/>
          <p:cNvSpPr>
            <a:spLocks noChangeArrowheads="1"/>
          </p:cNvSpPr>
          <p:nvPr/>
        </p:nvSpPr>
        <p:spPr bwMode="auto">
          <a:xfrm>
            <a:off x="7380288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33804" name="Rectangle 9"/>
          <p:cNvSpPr>
            <a:spLocks noChangeArrowheads="1"/>
          </p:cNvSpPr>
          <p:nvPr/>
        </p:nvSpPr>
        <p:spPr bwMode="auto">
          <a:xfrm>
            <a:off x="7667625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1474788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6" name="Line 11"/>
          <p:cNvSpPr>
            <a:spLocks noChangeShapeType="1"/>
          </p:cNvSpPr>
          <p:nvPr/>
        </p:nvSpPr>
        <p:spPr bwMode="auto">
          <a:xfrm>
            <a:off x="7812088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3807" name="Line 12"/>
          <p:cNvSpPr>
            <a:spLocks noChangeShapeType="1"/>
          </p:cNvSpPr>
          <p:nvPr/>
        </p:nvSpPr>
        <p:spPr bwMode="auto">
          <a:xfrm>
            <a:off x="1690688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3808" name="Rectangle 13"/>
          <p:cNvSpPr>
            <a:spLocks noChangeArrowheads="1"/>
          </p:cNvSpPr>
          <p:nvPr/>
        </p:nvSpPr>
        <p:spPr bwMode="auto">
          <a:xfrm>
            <a:off x="900113" y="4941888"/>
            <a:ext cx="5032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3809" name="Rectangle 14"/>
          <p:cNvSpPr>
            <a:spLocks noChangeArrowheads="1"/>
          </p:cNvSpPr>
          <p:nvPr/>
        </p:nvSpPr>
        <p:spPr bwMode="auto">
          <a:xfrm>
            <a:off x="1403350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3810" name="Rectangle 15"/>
          <p:cNvSpPr>
            <a:spLocks noChangeArrowheads="1"/>
          </p:cNvSpPr>
          <p:nvPr/>
        </p:nvSpPr>
        <p:spPr bwMode="auto">
          <a:xfrm>
            <a:off x="1908175" y="4941888"/>
            <a:ext cx="5032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3811" name="Rectangle 16"/>
          <p:cNvSpPr>
            <a:spLocks noChangeArrowheads="1"/>
          </p:cNvSpPr>
          <p:nvPr/>
        </p:nvSpPr>
        <p:spPr bwMode="auto">
          <a:xfrm>
            <a:off x="2411413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33812" name="Rectangle 17"/>
          <p:cNvSpPr>
            <a:spLocks noChangeArrowheads="1"/>
          </p:cNvSpPr>
          <p:nvPr/>
        </p:nvSpPr>
        <p:spPr bwMode="auto">
          <a:xfrm>
            <a:off x="3132138" y="4941888"/>
            <a:ext cx="7207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33813" name="Rectangle 18"/>
          <p:cNvSpPr>
            <a:spLocks noChangeArrowheads="1"/>
          </p:cNvSpPr>
          <p:nvPr/>
        </p:nvSpPr>
        <p:spPr bwMode="auto">
          <a:xfrm>
            <a:off x="1979613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14" name="Line 19"/>
          <p:cNvSpPr>
            <a:spLocks noChangeShapeType="1"/>
          </p:cNvSpPr>
          <p:nvPr/>
        </p:nvSpPr>
        <p:spPr bwMode="auto">
          <a:xfrm>
            <a:off x="2195513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3815" name="Rectangle 20"/>
          <p:cNvSpPr>
            <a:spLocks noChangeArrowheads="1"/>
          </p:cNvSpPr>
          <p:nvPr/>
        </p:nvSpPr>
        <p:spPr bwMode="auto">
          <a:xfrm>
            <a:off x="971550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16" name="Line 21"/>
          <p:cNvSpPr>
            <a:spLocks noChangeShapeType="1"/>
          </p:cNvSpPr>
          <p:nvPr/>
        </p:nvSpPr>
        <p:spPr bwMode="auto">
          <a:xfrm>
            <a:off x="1187450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3817" name="Line 22"/>
          <p:cNvSpPr>
            <a:spLocks noChangeShapeType="1"/>
          </p:cNvSpPr>
          <p:nvPr/>
        </p:nvSpPr>
        <p:spPr bwMode="auto">
          <a:xfrm>
            <a:off x="4140200" y="5229225"/>
            <a:ext cx="7191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3818" name="Rectangle 23"/>
          <p:cNvSpPr>
            <a:spLocks noChangeArrowheads="1"/>
          </p:cNvSpPr>
          <p:nvPr/>
        </p:nvSpPr>
        <p:spPr bwMode="auto">
          <a:xfrm>
            <a:off x="2771775" y="5445125"/>
            <a:ext cx="3587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19" name="Line 24"/>
          <p:cNvSpPr>
            <a:spLocks noChangeShapeType="1"/>
          </p:cNvSpPr>
          <p:nvPr/>
        </p:nvSpPr>
        <p:spPr bwMode="auto">
          <a:xfrm>
            <a:off x="2987675" y="52292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020A32-272D-48AC-99A9-B93F147FEFAF}" type="datetime1">
              <a:rPr lang="de-DE" smtClean="0"/>
              <a:t>15.07.2016</a:t>
            </a:fld>
            <a:endParaRPr lang="de-DE"/>
          </a:p>
        </p:txBody>
      </p:sp>
      <p:sp>
        <p:nvSpPr>
          <p:cNvPr id="348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48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AD517-6AA5-4E3E-B252-DC4BDC1229FF}" type="slidenum">
              <a:rPr lang="de-DE"/>
              <a:pPr/>
              <a:t>33</a:t>
            </a:fld>
            <a:endParaRPr lang="de-DE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 Buddy System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1. Problem: </a:t>
            </a:r>
            <a:r>
              <a:rPr lang="en-US" sz="2400" dirty="0" err="1" smtClean="0"/>
              <a:t>Fragmentierung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chemeClr val="accent2"/>
                </a:solidFill>
              </a:rPr>
              <a:t>Satz</a:t>
            </a:r>
            <a:r>
              <a:rPr lang="en-US" sz="2400" dirty="0" smtClean="0">
                <a:solidFill>
                  <a:schemeClr val="accent2"/>
                </a:solidFill>
              </a:rPr>
              <a:t> 21.4:</a:t>
            </a:r>
            <a:r>
              <a:rPr lang="en-US" sz="2400" dirty="0" smtClean="0"/>
              <a:t> Die </a:t>
            </a:r>
            <a:r>
              <a:rPr lang="en-US" sz="2400" dirty="0" err="1" smtClean="0"/>
              <a:t>Anzahl</a:t>
            </a:r>
            <a:r>
              <a:rPr lang="en-US" sz="2400" dirty="0" smtClean="0"/>
              <a:t> </a:t>
            </a:r>
            <a:r>
              <a:rPr lang="en-US" sz="2400" dirty="0" err="1" smtClean="0"/>
              <a:t>freier</a:t>
            </a:r>
            <a:r>
              <a:rPr lang="en-US" sz="2400" dirty="0" smtClean="0"/>
              <a:t> </a:t>
            </a:r>
            <a:r>
              <a:rPr lang="en-US" sz="2400" dirty="0" err="1" smtClean="0"/>
              <a:t>Blöcke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höchstens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hlink"/>
                </a:solidFill>
              </a:rPr>
              <a:t>O(log m 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dirty="0" smtClean="0"/>
              <a:t> </a:t>
            </a:r>
            <a:r>
              <a:rPr lang="en-US" sz="2400" dirty="0" err="1" smtClean="0"/>
              <a:t>Anzahl</a:t>
            </a:r>
            <a:r>
              <a:rPr lang="en-US" sz="2400" dirty="0" smtClean="0"/>
              <a:t> </a:t>
            </a:r>
            <a:r>
              <a:rPr lang="en-US" sz="2400" dirty="0" err="1" smtClean="0"/>
              <a:t>allokierter</a:t>
            </a:r>
            <a:r>
              <a:rPr lang="en-US" sz="2400" dirty="0" smtClean="0"/>
              <a:t> </a:t>
            </a:r>
            <a:r>
              <a:rPr lang="en-US" sz="2400" dirty="0" err="1" smtClean="0"/>
              <a:t>Blöcke</a:t>
            </a:r>
            <a:r>
              <a:rPr lang="en-US" sz="2400" dirty="0" smtClean="0">
                <a:solidFill>
                  <a:schemeClr val="hlink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chemeClr val="accent2"/>
                </a:solidFill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Freier</a:t>
            </a:r>
            <a:r>
              <a:rPr lang="en-US" sz="2400" dirty="0" smtClean="0"/>
              <a:t> Block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kombinierbar</a:t>
            </a:r>
            <a:r>
              <a:rPr lang="en-US" sz="2400" dirty="0" smtClean="0"/>
              <a:t>: </a:t>
            </a:r>
            <a:r>
              <a:rPr lang="en-US" sz="2400" dirty="0" err="1" smtClean="0"/>
              <a:t>allokierter</a:t>
            </a:r>
            <a:r>
              <a:rPr lang="en-US" sz="2400" dirty="0" smtClean="0"/>
              <a:t> Block </a:t>
            </a:r>
            <a:r>
              <a:rPr lang="en-US" sz="2400" dirty="0" err="1" smtClean="0"/>
              <a:t>dafür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Zeuge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Allokierter</a:t>
            </a:r>
            <a:r>
              <a:rPr lang="en-US" sz="2400" dirty="0" smtClean="0"/>
              <a:t> Block </a:t>
            </a:r>
            <a:r>
              <a:rPr lang="en-US" sz="2400" dirty="0" err="1" smtClean="0"/>
              <a:t>wird</a:t>
            </a:r>
            <a:r>
              <a:rPr lang="en-US" sz="2400" dirty="0" smtClean="0"/>
              <a:t> von </a:t>
            </a:r>
            <a:r>
              <a:rPr lang="en-US" sz="2400" dirty="0" err="1" smtClean="0"/>
              <a:t>höchstens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log m</a:t>
            </a:r>
            <a:r>
              <a:rPr lang="en-US" sz="2400" dirty="0" smtClean="0"/>
              <a:t> </a:t>
            </a:r>
            <a:r>
              <a:rPr lang="en-US" sz="2400" dirty="0" err="1" smtClean="0"/>
              <a:t>freien</a:t>
            </a:r>
            <a:r>
              <a:rPr lang="en-US" sz="2400" dirty="0" smtClean="0"/>
              <a:t> </a:t>
            </a:r>
            <a:r>
              <a:rPr lang="en-US" sz="2400" dirty="0" err="1" smtClean="0"/>
              <a:t>Blöcken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Zeuge</a:t>
            </a:r>
            <a:r>
              <a:rPr lang="en-US" sz="2400" dirty="0" smtClean="0"/>
              <a:t> </a:t>
            </a:r>
            <a:r>
              <a:rPr lang="en-US" sz="2400" dirty="0" err="1" smtClean="0"/>
              <a:t>verwendet</a:t>
            </a:r>
            <a:r>
              <a:rPr lang="en-US" sz="2400" dirty="0" smtClean="0"/>
              <a:t>.</a:t>
            </a:r>
          </a:p>
        </p:txBody>
      </p:sp>
      <p:sp>
        <p:nvSpPr>
          <p:cNvPr id="34823" name="Rectangle 4"/>
          <p:cNvSpPr>
            <a:spLocks noChangeArrowheads="1"/>
          </p:cNvSpPr>
          <p:nvPr/>
        </p:nvSpPr>
        <p:spPr bwMode="auto">
          <a:xfrm>
            <a:off x="1187450" y="4652963"/>
            <a:ext cx="331311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4500563" y="4652963"/>
            <a:ext cx="16557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5" name="Rectangle 6"/>
          <p:cNvSpPr>
            <a:spLocks noChangeArrowheads="1"/>
          </p:cNvSpPr>
          <p:nvPr/>
        </p:nvSpPr>
        <p:spPr bwMode="auto">
          <a:xfrm>
            <a:off x="6156325" y="4652963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7021513" y="4652963"/>
            <a:ext cx="433387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7" name="Rectangle 8"/>
          <p:cNvSpPr>
            <a:spLocks noChangeArrowheads="1"/>
          </p:cNvSpPr>
          <p:nvPr/>
        </p:nvSpPr>
        <p:spPr bwMode="auto">
          <a:xfrm>
            <a:off x="7453313" y="4652963"/>
            <a:ext cx="43338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4828" name="AutoShape 9"/>
          <p:cNvCxnSpPr>
            <a:cxnSpLocks noChangeShapeType="1"/>
            <a:stCxn id="34823" idx="0"/>
            <a:endCxn id="34826" idx="0"/>
          </p:cNvCxnSpPr>
          <p:nvPr/>
        </p:nvCxnSpPr>
        <p:spPr bwMode="auto">
          <a:xfrm rot="5400000" flipV="1">
            <a:off x="5041106" y="2456657"/>
            <a:ext cx="1587" cy="4394200"/>
          </a:xfrm>
          <a:prstGeom prst="curvedConnector3">
            <a:avLst>
              <a:gd name="adj1" fmla="val -29000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29" name="AutoShape 10"/>
          <p:cNvCxnSpPr>
            <a:cxnSpLocks noChangeShapeType="1"/>
            <a:stCxn id="34824" idx="0"/>
            <a:endCxn id="34826" idx="0"/>
          </p:cNvCxnSpPr>
          <p:nvPr/>
        </p:nvCxnSpPr>
        <p:spPr bwMode="auto">
          <a:xfrm rot="5400000" flipV="1">
            <a:off x="6283325" y="3698876"/>
            <a:ext cx="1587" cy="1909762"/>
          </a:xfrm>
          <a:prstGeom prst="curvedConnector3">
            <a:avLst>
              <a:gd name="adj1" fmla="val -19800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0" name="AutoShape 11"/>
          <p:cNvCxnSpPr>
            <a:cxnSpLocks noChangeShapeType="1"/>
            <a:stCxn id="34825" idx="0"/>
            <a:endCxn id="34826" idx="0"/>
          </p:cNvCxnSpPr>
          <p:nvPr/>
        </p:nvCxnSpPr>
        <p:spPr bwMode="auto">
          <a:xfrm rot="5400000" flipV="1">
            <a:off x="6912769" y="4328319"/>
            <a:ext cx="1587" cy="650875"/>
          </a:xfrm>
          <a:prstGeom prst="curvedConnector3">
            <a:avLst>
              <a:gd name="adj1" fmla="val -107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1" name="AutoShape 12"/>
          <p:cNvCxnSpPr>
            <a:cxnSpLocks noChangeShapeType="1"/>
            <a:stCxn id="34827" idx="0"/>
            <a:endCxn id="34826" idx="0"/>
          </p:cNvCxnSpPr>
          <p:nvPr/>
        </p:nvCxnSpPr>
        <p:spPr bwMode="auto">
          <a:xfrm rot="-5400000" flipH="1" flipV="1">
            <a:off x="7454106" y="4437857"/>
            <a:ext cx="1587" cy="431800"/>
          </a:xfrm>
          <a:prstGeom prst="curvedConnector3">
            <a:avLst>
              <a:gd name="adj1" fmla="val -144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3F170F-F054-4780-9EFF-416DB8CF1378}" type="datetime1">
              <a:rPr lang="de-DE" smtClean="0"/>
              <a:t>15.07.2016</a:t>
            </a:fld>
            <a:endParaRPr lang="de-DE"/>
          </a:p>
        </p:txBody>
      </p:sp>
      <p:sp>
        <p:nvSpPr>
          <p:cNvPr id="358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58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799B0-5999-42A6-B4F6-CF7EE3062D2D}" type="slidenum">
              <a:rPr lang="de-DE"/>
              <a:pPr/>
              <a:t>34</a:t>
            </a:fld>
            <a:endParaRPr lang="de-DE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2. Problem: Allocate und </a:t>
            </a:r>
            <a:r>
              <a:rPr lang="en-US" dirty="0" err="1" smtClean="0"/>
              <a:t>Deallocate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dirty="0" smtClean="0">
                <a:solidFill>
                  <a:schemeClr val="hlink"/>
                </a:solidFill>
              </a:rPr>
              <a:t>(log m):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r>
              <a:rPr lang="en-US" dirty="0" err="1" smtClean="0"/>
              <a:t>gelöst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Idee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erlaube</a:t>
            </a:r>
            <a:r>
              <a:rPr lang="en-US" dirty="0" smtClean="0"/>
              <a:t> </a:t>
            </a:r>
            <a:r>
              <a:rPr lang="en-US" dirty="0" err="1" smtClean="0"/>
              <a:t>Blöcke</a:t>
            </a:r>
            <a:r>
              <a:rPr lang="en-US" dirty="0" smtClean="0"/>
              <a:t>, die </a:t>
            </a:r>
            <a:r>
              <a:rPr lang="en-US" dirty="0" err="1" smtClean="0"/>
              <a:t>freien</a:t>
            </a:r>
            <a:r>
              <a:rPr lang="en-US" dirty="0" smtClean="0"/>
              <a:t> </a:t>
            </a:r>
            <a:r>
              <a:rPr lang="en-US" dirty="0" err="1" smtClean="0"/>
              <a:t>Speicher</a:t>
            </a:r>
            <a:r>
              <a:rPr lang="en-US" dirty="0" smtClean="0"/>
              <a:t> der Form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k</a:t>
            </a:r>
            <a:r>
              <a:rPr lang="en-US" dirty="0" smtClean="0">
                <a:solidFill>
                  <a:schemeClr val="hlink"/>
                </a:solidFill>
              </a:rPr>
              <a:t>-2</a:t>
            </a:r>
            <a:r>
              <a:rPr lang="en-US" baseline="30000" dirty="0" smtClean="0">
                <a:solidFill>
                  <a:schemeClr val="hlink"/>
                </a:solidFill>
              </a:rPr>
              <a:t>i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&lt;k</a:t>
            </a:r>
            <a:r>
              <a:rPr lang="en-US" dirty="0" smtClean="0"/>
              <a:t>) </a:t>
            </a:r>
            <a:r>
              <a:rPr lang="en-US" dirty="0" err="1" smtClean="0"/>
              <a:t>angeben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k</a:t>
            </a:r>
            <a:r>
              <a:rPr lang="en-US" dirty="0" smtClean="0">
                <a:solidFill>
                  <a:schemeClr val="hlink"/>
                </a:solidFill>
              </a:rPr>
              <a:t>-2</a:t>
            </a:r>
            <a:r>
              <a:rPr lang="en-US" baseline="30000" dirty="0" smtClean="0">
                <a:solidFill>
                  <a:schemeClr val="hlink"/>
                </a:solidFill>
              </a:rPr>
              <a:t>i</a:t>
            </a:r>
            <a:r>
              <a:rPr lang="en-US" dirty="0" smtClean="0"/>
              <a:t>-Blöcke </a:t>
            </a:r>
            <a:r>
              <a:rPr lang="en-US" dirty="0" err="1" smtClean="0"/>
              <a:t>werden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hlink"/>
                </a:solidFill>
              </a:rPr>
              <a:t>F[k-1]</a:t>
            </a:r>
            <a:r>
              <a:rPr lang="en-US" dirty="0" smtClean="0"/>
              <a:t> </a:t>
            </a:r>
            <a:r>
              <a:rPr lang="en-US" dirty="0" err="1" smtClean="0"/>
              <a:t>gespeichert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Völlig</a:t>
            </a:r>
            <a:r>
              <a:rPr lang="en-US" dirty="0" smtClean="0"/>
              <a:t> </a:t>
            </a:r>
            <a:r>
              <a:rPr lang="en-US" dirty="0" err="1" smtClean="0"/>
              <a:t>freie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k</a:t>
            </a:r>
            <a:r>
              <a:rPr lang="en-US" dirty="0" smtClean="0"/>
              <a:t>-Blöcke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vorne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F[k] </a:t>
            </a:r>
            <a:r>
              <a:rPr lang="en-US" dirty="0" err="1" smtClean="0"/>
              <a:t>gespeichert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3419872" y="3861048"/>
            <a:ext cx="32400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frei</a:t>
            </a:r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2411810" y="3861048"/>
            <a:ext cx="10080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belegt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Verbessertes Buddy System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Beispiel: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7D3B14-B22D-4455-B569-73879B479A9C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C736E-7266-463B-A569-FEA32A762C04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62894" y="314096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35919" y="37886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7857" y="306953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F: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051819" y="35727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39157" y="314096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15419" y="3140968"/>
            <a:ext cx="5762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491682" y="3140968"/>
            <a:ext cx="5762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67944" y="314096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36369" y="314096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 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35919" y="44363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051819" y="42204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412182" y="37886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628082" y="35727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563119" y="37886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779019" y="35727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563119" y="44363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779019" y="42204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2988444" y="378866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2988444" y="443795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3204344" y="35727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204344" y="422046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835820" y="4437186"/>
            <a:ext cx="216024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64012" y="3789114"/>
            <a:ext cx="72008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564012" y="4437186"/>
            <a:ext cx="216024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87948" y="508525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3203848" y="486935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88841" y="5085704"/>
            <a:ext cx="72008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564012" y="508525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3779912" y="486935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564905" y="5085704"/>
            <a:ext cx="72008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644132" y="4077146"/>
            <a:ext cx="3978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sz="2400" dirty="0" smtClean="0"/>
              <a:t>Neue </a:t>
            </a:r>
            <a:r>
              <a:rPr lang="en-US" sz="2400" dirty="0" smtClean="0">
                <a:solidFill>
                  <a:schemeClr val="hlink"/>
                </a:solidFill>
              </a:rPr>
              <a:t>2</a:t>
            </a:r>
            <a:r>
              <a:rPr lang="en-US" sz="2400" baseline="30000" dirty="0" smtClean="0">
                <a:solidFill>
                  <a:schemeClr val="hlink"/>
                </a:solidFill>
              </a:rPr>
              <a:t>k</a:t>
            </a:r>
            <a:r>
              <a:rPr lang="en-US" sz="2400" dirty="0" smtClean="0"/>
              <a:t>-</a:t>
            </a:r>
            <a:r>
              <a:rPr lang="de-DE" sz="2400" dirty="0" smtClean="0"/>
              <a:t>Blöcke vorne</a:t>
            </a:r>
          </a:p>
          <a:p>
            <a:r>
              <a:rPr lang="de-DE" sz="2400" dirty="0" smtClean="0"/>
              <a:t>   in Liste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F[k]</a:t>
            </a:r>
            <a:r>
              <a:rPr lang="de-DE" sz="2400" dirty="0" smtClean="0"/>
              <a:t> einfügen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Neue </a:t>
            </a:r>
            <a:r>
              <a:rPr lang="en-US" sz="2400" dirty="0" smtClean="0">
                <a:solidFill>
                  <a:schemeClr val="hlink"/>
                </a:solidFill>
              </a:rPr>
              <a:t>2</a:t>
            </a:r>
            <a:r>
              <a:rPr lang="en-US" sz="2400" baseline="30000" dirty="0" smtClean="0">
                <a:solidFill>
                  <a:schemeClr val="hlink"/>
                </a:solidFill>
              </a:rPr>
              <a:t>k+1</a:t>
            </a:r>
            <a:r>
              <a:rPr lang="en-US" sz="2400" dirty="0" smtClean="0">
                <a:solidFill>
                  <a:schemeClr val="hlink"/>
                </a:solidFill>
              </a:rPr>
              <a:t>-2</a:t>
            </a:r>
            <a:r>
              <a:rPr lang="en-US" sz="2400" baseline="30000" dirty="0" smtClean="0">
                <a:solidFill>
                  <a:schemeClr val="hlink"/>
                </a:solidFill>
              </a:rPr>
              <a:t>i</a:t>
            </a:r>
            <a:r>
              <a:rPr lang="de-DE" sz="2400" dirty="0" smtClean="0"/>
              <a:t>-Blöcke hinten</a:t>
            </a:r>
            <a:br>
              <a:rPr lang="de-DE" sz="2400" dirty="0" smtClean="0"/>
            </a:br>
            <a:r>
              <a:rPr lang="de-DE" sz="2400" dirty="0" smtClean="0"/>
              <a:t>   in Liste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F[k] </a:t>
            </a:r>
            <a:r>
              <a:rPr lang="de-DE" sz="2400" dirty="0" smtClean="0"/>
              <a:t>einfügen</a:t>
            </a:r>
            <a:endParaRPr lang="de-DE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3275981" y="4077150"/>
            <a:ext cx="1367259" cy="359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7584" y="2420888"/>
            <a:ext cx="672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Jedes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F[i]</a:t>
            </a:r>
            <a:r>
              <a:rPr lang="de-DE" sz="2400" dirty="0" smtClean="0"/>
              <a:t> merkt sich Anfang und Ende der Liste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3275087" y="5084812"/>
            <a:ext cx="1368152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FDB6B6-CCBA-43D0-AD6E-DC6B2420C1D3}" type="datetime1">
              <a:rPr lang="de-DE" smtClean="0"/>
              <a:t>15.07.2016</a:t>
            </a:fld>
            <a:endParaRPr lang="de-DE"/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68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F474A-AA17-4FDC-AADE-8FBB4A41D398}" type="slidenum">
              <a:rPr lang="de-DE"/>
              <a:pPr/>
              <a:t>36</a:t>
            </a:fld>
            <a:endParaRPr lang="de-DE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Allocate(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/>
              <a:t> </a:t>
            </a:r>
            <a:r>
              <a:rPr lang="en-US" sz="2800" dirty="0" err="1" smtClean="0"/>
              <a:t>führe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lazy splitting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Fall 1: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/>
              <a:t>-Block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vorhanden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hlink"/>
                </a:solidFill>
              </a:rPr>
              <a:t>k</a:t>
            </a:r>
            <a:r>
              <a:rPr lang="en-US" sz="2400" b="1" dirty="0" err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Schneide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vorderen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 </a:t>
            </a:r>
            <a:r>
              <a:rPr lang="en-US" sz="2800" dirty="0" err="1" smtClean="0"/>
              <a:t>raus</a:t>
            </a:r>
            <a:r>
              <a:rPr lang="en-US" sz="2800" dirty="0" smtClean="0"/>
              <a:t>, Rest von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Laufzeit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O(1),</a:t>
            </a:r>
            <a:r>
              <a:rPr lang="en-US" sz="2800" dirty="0" smtClean="0"/>
              <a:t> falls </a:t>
            </a:r>
            <a:r>
              <a:rPr lang="en-US" sz="2800" dirty="0" err="1" smtClean="0"/>
              <a:t>Suche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/>
              <a:t>-Block in </a:t>
            </a:r>
            <a:r>
              <a:rPr lang="en-US" sz="2800" dirty="0" smtClean="0">
                <a:solidFill>
                  <a:schemeClr val="hlink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machbar</a:t>
            </a:r>
            <a:r>
              <a:rPr lang="en-US" sz="28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3861048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4932040" y="3861048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4932040" y="3861048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ght Arrow 9"/>
          <p:cNvSpPr/>
          <p:nvPr/>
        </p:nvSpPr>
        <p:spPr>
          <a:xfrm>
            <a:off x="3923928" y="3861048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534A35-F341-4954-A51C-7F42AC07D928}" type="datetime1">
              <a:rPr lang="de-DE" smtClean="0"/>
              <a:t>15.07.2016</a:t>
            </a:fld>
            <a:endParaRPr lang="de-DE"/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68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F474A-AA17-4FDC-AADE-8FBB4A41D398}" type="slidenum">
              <a:rPr lang="de-DE"/>
              <a:pPr/>
              <a:t>37</a:t>
            </a:fld>
            <a:endParaRPr lang="de-DE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Allocate(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/>
              <a:t> </a:t>
            </a:r>
            <a:r>
              <a:rPr lang="en-US" sz="2800" dirty="0" err="1" smtClean="0"/>
              <a:t>führe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lazy splitting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Fall 2: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vorhanden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hlink"/>
                </a:solidFill>
              </a:rPr>
              <a:t>k&gt;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=j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Schneide</a:t>
            </a:r>
            <a:r>
              <a:rPr lang="en-US" sz="2800" dirty="0" smtClean="0"/>
              <a:t> </a:t>
            </a:r>
            <a:r>
              <a:rPr lang="en-US" sz="2800" dirty="0" err="1" smtClean="0"/>
              <a:t>ersten</a:t>
            </a:r>
            <a:r>
              <a:rPr lang="en-US" sz="2800" dirty="0" smtClean="0"/>
              <a:t> </a:t>
            </a:r>
            <a:r>
              <a:rPr lang="en-US" sz="2800" dirty="0" err="1" smtClean="0"/>
              <a:t>gültigen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raus</a:t>
            </a:r>
            <a:r>
              <a:rPr lang="en-US" sz="2800" dirty="0" smtClean="0"/>
              <a:t>. </a:t>
            </a:r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i+1</a:t>
            </a:r>
            <a:r>
              <a:rPr lang="en-US" sz="2800" dirty="0" smtClean="0"/>
              <a:t>-Block.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Laufzeit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O(1),</a:t>
            </a:r>
            <a:r>
              <a:rPr lang="en-US" sz="2800" dirty="0" smtClean="0"/>
              <a:t> falls </a:t>
            </a:r>
            <a:r>
              <a:rPr lang="en-US" sz="2800" dirty="0" err="1" smtClean="0"/>
              <a:t>Suche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in </a:t>
            </a:r>
            <a:r>
              <a:rPr lang="en-US" sz="2800" dirty="0" smtClean="0">
                <a:solidFill>
                  <a:schemeClr val="hlink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machbar</a:t>
            </a:r>
            <a:r>
              <a:rPr lang="en-US" sz="28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3861048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4932040" y="3861048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1187624" y="3861048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ght Arrow 9"/>
          <p:cNvSpPr/>
          <p:nvPr/>
        </p:nvSpPr>
        <p:spPr>
          <a:xfrm>
            <a:off x="3923928" y="3861048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4932040" y="3861048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5364088" y="3861048"/>
            <a:ext cx="43204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807C9FA-FCE6-48FD-B5EC-C584D3F3F870}" type="datetime1">
              <a:rPr lang="de-DE" smtClean="0"/>
              <a:t>15.07.2016</a:t>
            </a:fld>
            <a:endParaRPr lang="de-DE"/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68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F474A-AA17-4FDC-AADE-8FBB4A41D398}" type="slidenum">
              <a:rPr lang="de-DE"/>
              <a:pPr/>
              <a:t>38</a:t>
            </a:fld>
            <a:endParaRPr lang="de-DE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Allocate(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/>
              <a:t> </a:t>
            </a:r>
            <a:r>
              <a:rPr lang="en-US" sz="2800" dirty="0" err="1" smtClean="0"/>
              <a:t>führe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lazy splitting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Fall 3: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vorhanden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hlink"/>
                </a:solidFill>
              </a:rPr>
              <a:t>k&gt;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&gt;j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Schneide</a:t>
            </a:r>
            <a:r>
              <a:rPr lang="en-US" sz="2800" dirty="0" smtClean="0"/>
              <a:t> </a:t>
            </a:r>
            <a:r>
              <a:rPr lang="en-US" sz="2800" dirty="0" err="1" smtClean="0"/>
              <a:t>ersten</a:t>
            </a:r>
            <a:r>
              <a:rPr lang="en-US" sz="2800" dirty="0" smtClean="0"/>
              <a:t> </a:t>
            </a:r>
            <a:r>
              <a:rPr lang="en-US" sz="2800" dirty="0" err="1" smtClean="0"/>
              <a:t>gültigen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raus</a:t>
            </a:r>
            <a:r>
              <a:rPr lang="en-US" sz="2800" dirty="0" smtClean="0"/>
              <a:t>. </a:t>
            </a:r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teilt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und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i+1</a:t>
            </a:r>
            <a:r>
              <a:rPr lang="en-US" sz="2800" dirty="0" smtClean="0"/>
              <a:t>-Block auf.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Laufzeit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O(1),</a:t>
            </a:r>
            <a:r>
              <a:rPr lang="en-US" sz="2800" dirty="0" smtClean="0"/>
              <a:t> falls </a:t>
            </a:r>
            <a:r>
              <a:rPr lang="en-US" sz="2800" dirty="0" err="1" smtClean="0"/>
              <a:t>Suche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in </a:t>
            </a:r>
            <a:r>
              <a:rPr lang="en-US" sz="2800" dirty="0" smtClean="0">
                <a:solidFill>
                  <a:schemeClr val="hlink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machbar</a:t>
            </a:r>
            <a:r>
              <a:rPr lang="en-US" sz="28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414908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4932040" y="450912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1187624" y="4149080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ght Arrow 9"/>
          <p:cNvSpPr/>
          <p:nvPr/>
        </p:nvSpPr>
        <p:spPr>
          <a:xfrm>
            <a:off x="3923928" y="4149080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4932040" y="4509120"/>
            <a:ext cx="86409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932040" y="38610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4932040" y="386104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3DFB3B5-B2CC-4B15-840E-70C27383049B}" type="datetime1">
              <a:rPr lang="de-DE" smtClean="0"/>
              <a:t>15.07.2016</a:t>
            </a:fld>
            <a:endParaRPr lang="de-DE"/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68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F474A-AA17-4FDC-AADE-8FBB4A41D398}" type="slidenum">
              <a:rPr lang="de-DE"/>
              <a:pPr/>
              <a:t>39</a:t>
            </a:fld>
            <a:endParaRPr lang="de-DE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Allocate(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/>
              <a:t> </a:t>
            </a:r>
            <a:r>
              <a:rPr lang="en-US" sz="2800" dirty="0" err="1" smtClean="0"/>
              <a:t>führe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lazy splitting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Fall 4: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vorhanden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&lt;j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Schneide</a:t>
            </a:r>
            <a:r>
              <a:rPr lang="en-US" sz="2800" dirty="0" smtClean="0"/>
              <a:t> </a:t>
            </a:r>
            <a:r>
              <a:rPr lang="en-US" sz="2800" dirty="0" err="1" smtClean="0"/>
              <a:t>ersten</a:t>
            </a:r>
            <a:r>
              <a:rPr lang="en-US" sz="2800" dirty="0" smtClean="0"/>
              <a:t> </a:t>
            </a:r>
            <a:r>
              <a:rPr lang="en-US" sz="2800" dirty="0" err="1" smtClean="0"/>
              <a:t>gültigen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raus</a:t>
            </a:r>
            <a:r>
              <a:rPr lang="en-US" sz="2800" dirty="0" smtClean="0"/>
              <a:t>. </a:t>
            </a:r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teilt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 und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j+1</a:t>
            </a:r>
            <a:r>
              <a:rPr lang="en-US" sz="2800" dirty="0" smtClean="0"/>
              <a:t>-Block auf.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Laufzeit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O(1),</a:t>
            </a:r>
            <a:r>
              <a:rPr lang="en-US" sz="2800" dirty="0" smtClean="0"/>
              <a:t> falls </a:t>
            </a:r>
            <a:r>
              <a:rPr lang="en-US" sz="2800" dirty="0" err="1" smtClean="0"/>
              <a:t>Suche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-2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/>
              <a:t>-Block in </a:t>
            </a:r>
            <a:r>
              <a:rPr lang="en-US" sz="2800" dirty="0" smtClean="0">
                <a:solidFill>
                  <a:schemeClr val="hlink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machbar</a:t>
            </a:r>
            <a:r>
              <a:rPr lang="en-US" sz="28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414908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4932040" y="450912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1187624" y="4149080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ght Arrow 9"/>
          <p:cNvSpPr/>
          <p:nvPr/>
        </p:nvSpPr>
        <p:spPr>
          <a:xfrm>
            <a:off x="3923928" y="4149080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4932040" y="4509120"/>
            <a:ext cx="50405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5220072" y="3861048"/>
            <a:ext cx="2160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5220072" y="3861048"/>
            <a:ext cx="7200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EF029A-1DF9-4680-88CD-AFF75ABF73C8}" type="datetime1">
              <a:rPr lang="de-DE" smtClean="0"/>
              <a:t>15.07.2016</a:t>
            </a:fld>
            <a:endParaRPr lang="de-DE"/>
          </a:p>
        </p:txBody>
      </p:sp>
      <p:sp>
        <p:nvSpPr>
          <p:cNvPr id="5123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512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5FF5F-7690-4BBF-8C6F-94F10A41FF1E}" type="slidenum">
              <a:rPr lang="de-DE"/>
              <a:pPr/>
              <a:t>4</a:t>
            </a:fld>
            <a:endParaRPr lang="de-DE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530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Union(T</a:t>
            </a:r>
            <a:r>
              <a:rPr lang="en-US" sz="3200" baseline="-25000"/>
              <a:t>1</a:t>
            </a:r>
            <a:r>
              <a:rPr lang="en-US" sz="3200"/>
              <a:t>,T</a:t>
            </a:r>
            <a:r>
              <a:rPr lang="en-US" sz="3200" baseline="-25000"/>
              <a:t>2</a:t>
            </a:r>
            <a:r>
              <a:rPr lang="en-US" sz="3200"/>
              <a:t>):</a:t>
            </a:r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5130" name="Oval 8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131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5132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     : Repräsentant</a:t>
            </a:r>
          </a:p>
        </p:txBody>
      </p:sp>
      <p:sp>
        <p:nvSpPr>
          <p:cNvPr id="5135" name="Oval 13"/>
          <p:cNvSpPr>
            <a:spLocks noChangeArrowheads="1"/>
          </p:cNvSpPr>
          <p:nvPr/>
        </p:nvSpPr>
        <p:spPr bwMode="auto">
          <a:xfrm>
            <a:off x="3275013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</a:t>
            </a: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3D840A-B0FF-4372-B3B5-95A31017EFBF}" type="datetime1">
              <a:rPr lang="de-DE" smtClean="0"/>
              <a:t>15.07.2016</a:t>
            </a:fld>
            <a:endParaRPr lang="de-DE"/>
          </a:p>
        </p:txBody>
      </p:sp>
      <p:sp>
        <p:nvSpPr>
          <p:cNvPr id="378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78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1695D-374B-4AEB-91B6-92F209621E13}" type="slidenum">
              <a:rPr lang="de-DE"/>
              <a:pPr/>
              <a:t>40</a:t>
            </a:fld>
            <a:endParaRPr lang="de-DE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O(1) </a:t>
            </a:r>
            <a:r>
              <a:rPr lang="en-US" sz="2800" dirty="0" err="1" smtClean="0">
                <a:solidFill>
                  <a:schemeClr val="accent2"/>
                </a:solidFill>
              </a:rPr>
              <a:t>Suchzeit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nach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passendem</a:t>
            </a:r>
            <a:r>
              <a:rPr lang="en-US" sz="2800" dirty="0" smtClean="0">
                <a:solidFill>
                  <a:schemeClr val="accent2"/>
                </a:solidFill>
              </a:rPr>
              <a:t> Block: </a:t>
            </a:r>
            <a:r>
              <a:rPr lang="en-US" sz="2800" dirty="0" smtClean="0"/>
              <a:t>Falls </a:t>
            </a:r>
            <a:r>
              <a:rPr lang="en-US" sz="2800" dirty="0" err="1" smtClean="0"/>
              <a:t>Worte</a:t>
            </a:r>
            <a:r>
              <a:rPr lang="en-US" sz="2800" dirty="0" smtClean="0"/>
              <a:t> der </a:t>
            </a:r>
            <a:r>
              <a:rPr lang="en-US" sz="2800" dirty="0" err="1" smtClean="0"/>
              <a:t>Größe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log m +1</a:t>
            </a:r>
            <a:r>
              <a:rPr lang="en-US" sz="2800" dirty="0" smtClean="0"/>
              <a:t> </a:t>
            </a:r>
            <a:r>
              <a:rPr lang="en-US" sz="2800" dirty="0" err="1" smtClean="0"/>
              <a:t>verfügbar</a:t>
            </a:r>
            <a:r>
              <a:rPr lang="en-US" sz="2800" dirty="0" smtClean="0"/>
              <a:t>, die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Einheitskosten</a:t>
            </a:r>
            <a:r>
              <a:rPr lang="en-US" sz="2800" dirty="0" smtClean="0"/>
              <a:t> </a:t>
            </a:r>
            <a:r>
              <a:rPr lang="en-US" sz="2800" dirty="0" err="1" smtClean="0"/>
              <a:t>bearbeitet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können</a:t>
            </a:r>
            <a:r>
              <a:rPr lang="en-US" sz="2800" dirty="0" smtClean="0"/>
              <a:t>, </a:t>
            </a:r>
            <a:r>
              <a:rPr lang="en-US" sz="2800" dirty="0" err="1" smtClean="0"/>
              <a:t>speichere</a:t>
            </a:r>
            <a:r>
              <a:rPr lang="en-US" sz="2800" dirty="0" smtClean="0"/>
              <a:t> </a:t>
            </a:r>
            <a:r>
              <a:rPr lang="en-US" sz="2800" dirty="0" err="1" smtClean="0"/>
              <a:t>zusätzlich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Indexwort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sz="2800" dirty="0" smtClean="0"/>
              <a:t>. </a:t>
            </a:r>
            <a:r>
              <a:rPr lang="en-US" sz="2800" dirty="0" err="1" smtClean="0"/>
              <a:t>Setze</a:t>
            </a:r>
            <a:r>
              <a:rPr lang="en-US" sz="2800" dirty="0" smtClean="0"/>
              <a:t> Bit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W </a:t>
            </a:r>
            <a:r>
              <a:rPr lang="en-US" sz="2800" dirty="0" smtClean="0"/>
              <a:t>auf </a:t>
            </a:r>
            <a:r>
              <a:rPr lang="en-US" sz="28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genau</a:t>
            </a:r>
            <a:r>
              <a:rPr lang="en-US" sz="2800" dirty="0" smtClean="0"/>
              <a:t> </a:t>
            </a:r>
            <a:r>
              <a:rPr lang="en-US" sz="2800" dirty="0" err="1" smtClean="0"/>
              <a:t>dann</a:t>
            </a:r>
            <a:r>
              <a:rPr lang="en-US" sz="2800" dirty="0" smtClean="0"/>
              <a:t>, </a:t>
            </a:r>
            <a:r>
              <a:rPr lang="en-US" sz="2800" dirty="0" err="1" smtClean="0"/>
              <a:t>wenn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F[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]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Element </a:t>
            </a:r>
            <a:r>
              <a:rPr lang="en-US" sz="2800" dirty="0" err="1" smtClean="0"/>
              <a:t>enthält</a:t>
            </a:r>
            <a:r>
              <a:rPr lang="en-US" sz="2800" dirty="0" smtClean="0"/>
              <a:t>.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>
                <a:solidFill>
                  <a:schemeClr val="accent2"/>
                </a:solidFill>
              </a:rPr>
              <a:t>Strategie</a:t>
            </a:r>
            <a:r>
              <a:rPr lang="en-US" sz="2800" dirty="0" smtClean="0">
                <a:solidFill>
                  <a:schemeClr val="accent2"/>
                </a:solidFill>
              </a:rPr>
              <a:t> 1: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Berechne</a:t>
            </a:r>
            <a:r>
              <a:rPr lang="en-US" sz="2800" dirty="0" smtClean="0"/>
              <a:t> </a:t>
            </a:r>
            <a:r>
              <a:rPr lang="en-US" sz="2800" dirty="0" err="1" smtClean="0"/>
              <a:t>dann</a:t>
            </a:r>
            <a:r>
              <a:rPr lang="en-US" sz="2800" dirty="0" smtClean="0"/>
              <a:t> das </a:t>
            </a:r>
            <a:r>
              <a:rPr lang="en-US" sz="2800" dirty="0" err="1" smtClean="0"/>
              <a:t>erste</a:t>
            </a:r>
            <a:r>
              <a:rPr lang="en-US" sz="2800" dirty="0" smtClean="0"/>
              <a:t> </a:t>
            </a:r>
            <a:r>
              <a:rPr lang="en-US" sz="2800" dirty="0" err="1" smtClean="0"/>
              <a:t>gesetzte</a:t>
            </a:r>
            <a:r>
              <a:rPr lang="en-US" sz="2800" dirty="0" smtClean="0"/>
              <a:t> Bit </a:t>
            </a:r>
            <a:r>
              <a:rPr lang="en-US" sz="2800" dirty="0" err="1" smtClean="0">
                <a:solidFill>
                  <a:schemeClr val="hlink"/>
                </a:solidFill>
              </a:rPr>
              <a:t>k</a:t>
            </a:r>
            <a:r>
              <a:rPr lang="en-US" sz="2400" b="1" dirty="0" err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/>
              <a:t>bzw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hlink"/>
                </a:solidFill>
              </a:rPr>
              <a:t>k&gt;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sz="2800" dirty="0" smtClean="0"/>
              <a:t> (was </a:t>
            </a:r>
            <a:r>
              <a:rPr lang="en-US" sz="2800" dirty="0" err="1" smtClean="0"/>
              <a:t>mit</a:t>
            </a:r>
            <a:r>
              <a:rPr lang="en-US" sz="2800" dirty="0" smtClean="0"/>
              <a:t> Pentium-</a:t>
            </a:r>
            <a:r>
              <a:rPr lang="en-US" sz="2800" dirty="0" err="1" smtClean="0"/>
              <a:t>Prozessoren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</a:t>
            </a:r>
            <a:r>
              <a:rPr lang="en-US" sz="2800" dirty="0" err="1" smtClean="0"/>
              <a:t>machbar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).</a:t>
            </a:r>
            <a:endParaRPr lang="en-US" sz="12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>
                <a:solidFill>
                  <a:schemeClr val="accent2"/>
                </a:solidFill>
              </a:rPr>
              <a:t>Strategie</a:t>
            </a:r>
            <a:r>
              <a:rPr lang="en-US" sz="2800" dirty="0" smtClean="0">
                <a:solidFill>
                  <a:schemeClr val="accent2"/>
                </a:solidFill>
              </a:rPr>
              <a:t> 2 (falls </a:t>
            </a:r>
            <a:r>
              <a:rPr lang="en-US" sz="2800" dirty="0" err="1" smtClean="0">
                <a:solidFill>
                  <a:schemeClr val="accent2"/>
                </a:solidFill>
              </a:rPr>
              <a:t>Strategie</a:t>
            </a:r>
            <a:r>
              <a:rPr lang="en-US" sz="2800" dirty="0" smtClean="0">
                <a:solidFill>
                  <a:schemeClr val="accent2"/>
                </a:solidFill>
              </a:rPr>
              <a:t> 1 </a:t>
            </a:r>
            <a:r>
              <a:rPr lang="en-US" sz="2800" dirty="0" err="1" smtClean="0">
                <a:solidFill>
                  <a:schemeClr val="accent2"/>
                </a:solidFill>
              </a:rPr>
              <a:t>nicht</a:t>
            </a:r>
            <a:r>
              <a:rPr lang="en-US" sz="2800" dirty="0" smtClean="0">
                <a:solidFill>
                  <a:schemeClr val="accent2"/>
                </a:solidFill>
              </a:rPr>
              <a:t> in O(1) </a:t>
            </a:r>
            <a:r>
              <a:rPr lang="en-US" sz="2800" dirty="0" err="1" smtClean="0">
                <a:solidFill>
                  <a:schemeClr val="accent2"/>
                </a:solidFill>
              </a:rPr>
              <a:t>machbar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Verwende</a:t>
            </a:r>
            <a:r>
              <a:rPr lang="en-US" sz="2800" dirty="0" smtClean="0"/>
              <a:t> </a:t>
            </a:r>
            <a:r>
              <a:rPr lang="en-US" sz="2800" dirty="0" err="1" smtClean="0"/>
              <a:t>Tabelle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800" dirty="0" smtClean="0"/>
              <a:t> der </a:t>
            </a:r>
            <a:r>
              <a:rPr lang="en-US" sz="2800" dirty="0" err="1" smtClean="0"/>
              <a:t>Größe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m</a:t>
            </a:r>
            <a:r>
              <a:rPr lang="en-US" sz="2800" baseline="300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,</a:t>
            </a:r>
            <a:r>
              <a:rPr lang="en-US" sz="2800" dirty="0" smtClean="0"/>
              <a:t> die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jede</a:t>
            </a:r>
            <a:r>
              <a:rPr lang="en-US" sz="2800" dirty="0" smtClean="0"/>
              <a:t> </a:t>
            </a:r>
            <a:r>
              <a:rPr lang="en-US" sz="2800" dirty="0" err="1" smtClean="0"/>
              <a:t>Zahl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z</a:t>
            </a:r>
            <a:r>
              <a:rPr lang="en-US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∈</a:t>
            </a:r>
            <a:r>
              <a:rPr lang="en-US" sz="2800" dirty="0" smtClean="0">
                <a:solidFill>
                  <a:schemeClr val="hlink"/>
                </a:solidFill>
              </a:rPr>
              <a:t>{0,…,m</a:t>
            </a:r>
            <a:r>
              <a:rPr lang="en-US" sz="2800" baseline="300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-1}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das </a:t>
            </a:r>
            <a:r>
              <a:rPr lang="en-US" sz="2800" dirty="0" err="1" smtClean="0"/>
              <a:t>niedrigste</a:t>
            </a:r>
            <a:r>
              <a:rPr lang="en-US" sz="2800" dirty="0" smtClean="0"/>
              <a:t> </a:t>
            </a:r>
            <a:r>
              <a:rPr lang="en-US" sz="2800" dirty="0" err="1" smtClean="0"/>
              <a:t>gesetzte</a:t>
            </a:r>
            <a:r>
              <a:rPr lang="en-US" sz="2800" dirty="0" smtClean="0"/>
              <a:t> Bit in </a:t>
            </a:r>
            <a:r>
              <a:rPr lang="en-US" sz="2800" dirty="0" smtClean="0">
                <a:solidFill>
                  <a:schemeClr val="hlink"/>
                </a:solidFill>
              </a:rPr>
              <a:t>z</a:t>
            </a:r>
            <a:r>
              <a:rPr lang="en-US" sz="2800" dirty="0" smtClean="0"/>
              <a:t> </a:t>
            </a:r>
            <a:r>
              <a:rPr lang="en-US" sz="2800" dirty="0" err="1" smtClean="0"/>
              <a:t>enthält</a:t>
            </a:r>
            <a:r>
              <a:rPr lang="en-US" sz="2800" dirty="0" smtClean="0"/>
              <a:t>. </a:t>
            </a:r>
            <a:r>
              <a:rPr lang="en-US" sz="2800" dirty="0" err="1" smtClean="0"/>
              <a:t>Damit</a:t>
            </a:r>
            <a:r>
              <a:rPr lang="en-US" sz="2800" dirty="0" smtClean="0"/>
              <a:t> maximal </a:t>
            </a:r>
            <a:r>
              <a:rPr lang="en-US" sz="2800" dirty="0" smtClean="0">
                <a:solidFill>
                  <a:schemeClr val="hlink"/>
                </a:solidFill>
              </a:rPr>
              <a:t>1/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, </a:t>
            </a:r>
            <a:r>
              <a:rPr lang="en-US" sz="2800" dirty="0" err="1" smtClean="0"/>
              <a:t>bis</a:t>
            </a:r>
            <a:r>
              <a:rPr lang="en-US" sz="2800" dirty="0" smtClean="0"/>
              <a:t> </a:t>
            </a:r>
            <a:r>
              <a:rPr lang="en-US" sz="2800" dirty="0" err="1" smtClean="0"/>
              <a:t>passender</a:t>
            </a:r>
            <a:r>
              <a:rPr lang="en-US" sz="2800" dirty="0" smtClean="0"/>
              <a:t> Index </a:t>
            </a:r>
            <a:r>
              <a:rPr lang="en-US" sz="2800" dirty="0" err="1" smtClean="0">
                <a:solidFill>
                  <a:schemeClr val="hlink"/>
                </a:solidFill>
              </a:rPr>
              <a:t>k</a:t>
            </a:r>
            <a:r>
              <a:rPr lang="en-US" sz="2400" b="1" dirty="0" err="1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</a:rPr>
              <a:t>≥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/>
              <a:t>bzw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hlink"/>
                </a:solidFill>
              </a:rPr>
              <a:t>k&gt;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/>
              <a:t>gefunden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1760" y="5733256"/>
            <a:ext cx="40324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3635896" y="5733256"/>
            <a:ext cx="79208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4211960" y="537321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57332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52292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log(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Bits </a:t>
            </a:r>
            <a:r>
              <a:rPr lang="de-DE" dirty="0" smtClean="0">
                <a:sym typeface="Symbol"/>
              </a:rPr>
              <a:t>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211960" y="5517232"/>
            <a:ext cx="864096" cy="3600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3808" y="5733256"/>
            <a:ext cx="79208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19872" y="5517232"/>
            <a:ext cx="1656184" cy="3600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Verbessertes Buddy 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Details zur Tabelle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Eintrag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M(x)</a:t>
            </a:r>
            <a:r>
              <a:rPr lang="de-DE" dirty="0" smtClean="0"/>
              <a:t> speichert Position des niedrigsten 1-Bits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6"/>
                </a:solidFill>
              </a:rPr>
              <a:t>Berechnung des niedrigsten Bits in W ab Position i:</a:t>
            </a:r>
          </a:p>
          <a:p>
            <a:r>
              <a:rPr lang="de-DE" dirty="0" smtClean="0"/>
              <a:t>Betrachte zuerst Bitfolge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(W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i+k-1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dirty="0" smtClean="0"/>
              <a:t> mit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 = log(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m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). </a:t>
            </a:r>
            <a:r>
              <a:rPr lang="de-DE" dirty="0" smtClean="0"/>
              <a:t>Falls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(W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i+k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)≠0</a:t>
            </a:r>
            <a:r>
              <a:rPr lang="de-DE" dirty="0" smtClean="0"/>
              <a:t>, dann greife auf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i+k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 </a:t>
            </a:r>
            <a:r>
              <a:rPr lang="de-DE" dirty="0" smtClean="0"/>
              <a:t>zu, um die Position des niedrigsten 1-Bits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(W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i+k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zu bestimmen.</a:t>
            </a:r>
          </a:p>
          <a:p>
            <a:r>
              <a:rPr lang="de-DE" dirty="0" smtClean="0"/>
              <a:t>Sonst fahre </a:t>
            </a:r>
            <a:r>
              <a:rPr lang="de-DE" dirty="0"/>
              <a:t>mit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i+2k-1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,…,W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fort, usw., bis die Position des niedrigsten 1-Bits ermittelt wurde. (Ist das nicht der Fall, wird eine Fehlermeldung zurückgegeben.)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6B197-258C-4053-8DA2-8E12282A716D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Kapitel 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C736E-7266-463B-A569-FEA32A762C04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88293" y="2564904"/>
            <a:ext cx="77768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88293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0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717085" y="2164794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ym typeface="Symbol" pitchFamily="18" charset="2"/>
              </a:rPr>
              <a:t>m</a:t>
            </a:r>
            <a:r>
              <a:rPr lang="en-US" sz="2000" baseline="30000" dirty="0" smtClean="0">
                <a:latin typeface="Symbol" pitchFamily="18" charset="2"/>
                <a:sym typeface="Symbol" pitchFamily="18" charset="2"/>
              </a:rPr>
              <a:t>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3729304" y="256698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…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112000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hteck 13"/>
          <p:cNvSpPr/>
          <p:nvPr/>
        </p:nvSpPr>
        <p:spPr>
          <a:xfrm>
            <a:off x="1635707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0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159414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86479" y="2162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1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210186" y="2162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2</a:t>
            </a:r>
            <a:endParaRPr 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1733893" y="2162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3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257600" y="2162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4</a:t>
            </a:r>
            <a:endParaRPr lang="de-DE" sz="2000" dirty="0"/>
          </a:p>
        </p:txBody>
      </p:sp>
      <p:sp>
        <p:nvSpPr>
          <p:cNvPr id="20" name="Rechteck 19"/>
          <p:cNvSpPr/>
          <p:nvPr/>
        </p:nvSpPr>
        <p:spPr>
          <a:xfrm>
            <a:off x="2683121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0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205597" y="2564904"/>
            <a:ext cx="5237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781307" y="21647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303783" y="21647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6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86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295BC7-B66E-4F11-874E-5B6B2D3C58E3}" type="datetime1">
              <a:rPr lang="de-DE" smtClean="0"/>
              <a:t>15.07.2016</a:t>
            </a:fld>
            <a:endParaRPr lang="de-DE"/>
          </a:p>
        </p:txBody>
      </p:sp>
      <p:sp>
        <p:nvSpPr>
          <p:cNvPr id="389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89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357779-7FFB-40D3-B0EB-B0A4D1A6DA68}" type="slidenum">
              <a:rPr lang="de-DE"/>
              <a:pPr/>
              <a:t>42</a:t>
            </a:fld>
            <a:endParaRPr lang="de-DE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Deallocate(B):</a:t>
            </a:r>
            <a:r>
              <a:rPr lang="en-US" sz="2800" smtClean="0"/>
              <a:t> führe </a:t>
            </a:r>
            <a:r>
              <a:rPr lang="en-US" sz="2800" smtClean="0">
                <a:solidFill>
                  <a:srgbClr val="FF0000"/>
                </a:solidFill>
              </a:rPr>
              <a:t>lazy merging</a:t>
            </a:r>
            <a:r>
              <a:rPr lang="en-US" sz="2800" smtClean="0"/>
              <a:t> durch.</a:t>
            </a:r>
          </a:p>
          <a:p>
            <a:pPr eaLnBrk="1" hangingPunct="1"/>
            <a:r>
              <a:rPr lang="en-US" sz="2800" smtClean="0"/>
              <a:t>Wiederhole, bis kein Fall mehr eintritt: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Fall 1: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hlink"/>
                </a:solidFill>
              </a:rPr>
              <a:t>B</a:t>
            </a:r>
            <a:r>
              <a:rPr lang="en-US" sz="2400" smtClean="0"/>
              <a:t> hat freien Buddy </a:t>
            </a:r>
            <a:r>
              <a:rPr lang="en-US" sz="2400" smtClean="0">
                <a:solidFill>
                  <a:schemeClr val="hlink"/>
                </a:solidFill>
              </a:rPr>
              <a:t>B’=Buddy(B)</a:t>
            </a:r>
            <a:r>
              <a:rPr lang="en-US" sz="2400" smtClean="0"/>
              <a:t> in </a:t>
            </a:r>
            <a:r>
              <a:rPr lang="en-US" sz="2400" smtClean="0">
                <a:solidFill>
                  <a:schemeClr val="hlink"/>
                </a:solidFill>
              </a:rPr>
              <a:t>F</a:t>
            </a:r>
            <a:r>
              <a:rPr lang="en-US" sz="2400" smtClean="0"/>
              <a:t>: </a:t>
            </a:r>
            <a:br>
              <a:rPr lang="en-US" sz="2400" smtClean="0"/>
            </a:br>
            <a:r>
              <a:rPr lang="en-US" sz="2400" smtClean="0">
                <a:solidFill>
                  <a:schemeClr val="hlink"/>
                </a:solidFill>
              </a:rPr>
              <a:t>B:=B </a:t>
            </a:r>
            <a:r>
              <a:rPr lang="en-US" sz="240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400" smtClean="0">
                <a:solidFill>
                  <a:schemeClr val="hlink"/>
                </a:solidFill>
              </a:rPr>
              <a:t> B’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Fall 2: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hlink"/>
                </a:solidFill>
              </a:rPr>
              <a:t>B</a:t>
            </a:r>
            <a:r>
              <a:rPr lang="en-US" sz="2400" smtClean="0"/>
              <a:t> gehört zu freiem </a:t>
            </a:r>
            <a:r>
              <a:rPr lang="en-US" sz="2400" smtClean="0">
                <a:solidFill>
                  <a:schemeClr val="hlink"/>
                </a:solidFill>
              </a:rPr>
              <a:t>2</a:t>
            </a:r>
            <a:r>
              <a:rPr lang="en-US" sz="2400" baseline="30000" smtClean="0">
                <a:solidFill>
                  <a:schemeClr val="hlink"/>
                </a:solidFill>
              </a:rPr>
              <a:t>k</a:t>
            </a:r>
            <a:r>
              <a:rPr lang="en-US" sz="2400" smtClean="0">
                <a:solidFill>
                  <a:schemeClr val="hlink"/>
                </a:solidFill>
              </a:rPr>
              <a:t>-2</a:t>
            </a:r>
            <a:r>
              <a:rPr lang="en-US" sz="2400" baseline="30000" smtClean="0">
                <a:solidFill>
                  <a:schemeClr val="hlink"/>
                </a:solidFill>
              </a:rPr>
              <a:t>i</a:t>
            </a:r>
            <a:r>
              <a:rPr lang="en-US" sz="2400" smtClean="0"/>
              <a:t>-Block </a:t>
            </a:r>
            <a:r>
              <a:rPr lang="en-US" sz="2400" smtClean="0">
                <a:solidFill>
                  <a:schemeClr val="hlink"/>
                </a:solidFill>
              </a:rPr>
              <a:t>B’</a:t>
            </a:r>
            <a:r>
              <a:rPr lang="en-US" sz="2400" smtClean="0"/>
              <a:t> in</a:t>
            </a:r>
            <a:r>
              <a:rPr lang="en-US" sz="2400" smtClean="0">
                <a:solidFill>
                  <a:schemeClr val="hlink"/>
                </a:solidFill>
              </a:rPr>
              <a:t> F,</a:t>
            </a:r>
            <a:r>
              <a:rPr lang="en-US" sz="2400" smtClean="0"/>
              <a:t> Größe von </a:t>
            </a:r>
            <a:r>
              <a:rPr lang="en-US" sz="2400" smtClean="0">
                <a:solidFill>
                  <a:schemeClr val="hlink"/>
                </a:solidFill>
              </a:rPr>
              <a:t>B</a:t>
            </a:r>
            <a:r>
              <a:rPr lang="en-US" sz="2400" smtClean="0"/>
              <a:t> ist </a:t>
            </a:r>
            <a:r>
              <a:rPr lang="en-US" sz="2400" smtClean="0">
                <a:solidFill>
                  <a:schemeClr val="hlink"/>
                </a:solidFill>
              </a:rPr>
              <a:t>2</a:t>
            </a:r>
            <a:r>
              <a:rPr lang="en-US" sz="2400" baseline="30000" smtClean="0">
                <a:solidFill>
                  <a:schemeClr val="hlink"/>
                </a:solidFill>
              </a:rPr>
              <a:t>i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>
                <a:solidFill>
                  <a:schemeClr val="hlink"/>
                </a:solidFill>
              </a:rPr>
              <a:t>B:=B </a:t>
            </a:r>
            <a:r>
              <a:rPr lang="en-US" sz="240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400" smtClean="0">
                <a:solidFill>
                  <a:schemeClr val="hlink"/>
                </a:solidFill>
              </a:rPr>
              <a:t> B’</a:t>
            </a:r>
          </a:p>
          <a:p>
            <a:pPr eaLnBrk="1" hangingPunct="1"/>
            <a:r>
              <a:rPr lang="en-US" sz="2800" smtClean="0"/>
              <a:t>Speichere </a:t>
            </a:r>
            <a:r>
              <a:rPr lang="en-US" sz="2800" smtClean="0">
                <a:solidFill>
                  <a:schemeClr val="hlink"/>
                </a:solidFill>
              </a:rPr>
              <a:t>B</a:t>
            </a:r>
            <a:r>
              <a:rPr lang="en-US" sz="2800" smtClean="0"/>
              <a:t> in </a:t>
            </a:r>
            <a:r>
              <a:rPr lang="en-US" sz="2800" smtClean="0">
                <a:solidFill>
                  <a:schemeClr val="hlink"/>
                </a:solidFill>
              </a:rPr>
              <a:t>F</a:t>
            </a:r>
            <a:r>
              <a:rPr lang="en-US" sz="2800" smtClean="0"/>
              <a:t> (und </a:t>
            </a:r>
            <a:r>
              <a:rPr lang="en-US" sz="2800" smtClean="0">
                <a:solidFill>
                  <a:schemeClr val="hlink"/>
                </a:solidFill>
              </a:rPr>
              <a:t>T</a:t>
            </a:r>
            <a:r>
              <a:rPr lang="en-US" sz="2800" smtClean="0"/>
              <a:t>) ab</a:t>
            </a:r>
          </a:p>
          <a:p>
            <a:pPr eaLnBrk="1" hangingPunct="1"/>
            <a:endParaRPr lang="en-US" sz="1600" smtClean="0"/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Laufzeit:</a:t>
            </a:r>
            <a:r>
              <a:rPr lang="en-US" sz="2800" smtClean="0"/>
              <a:t> amortisiert </a:t>
            </a:r>
            <a:r>
              <a:rPr lang="en-US" sz="2800" smtClean="0">
                <a:solidFill>
                  <a:schemeClr val="hlink"/>
                </a:solidFill>
              </a:rPr>
              <a:t>O(1).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631D7C-5E3E-40B2-8724-137355A3B46D}" type="datetime1">
              <a:rPr lang="de-DE" smtClean="0"/>
              <a:t>15.07.2016</a:t>
            </a:fld>
            <a:endParaRPr lang="de-DE"/>
          </a:p>
        </p:txBody>
      </p:sp>
      <p:sp>
        <p:nvSpPr>
          <p:cNvPr id="399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399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D12E2-6068-4189-A429-970AAD544DA7}" type="slidenum">
              <a:rPr lang="de-DE"/>
              <a:pPr/>
              <a:t>43</a:t>
            </a:fld>
            <a:endParaRPr lang="de-DE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Verbessertes Buddy System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Lemma 21.5:</a:t>
            </a:r>
            <a:r>
              <a:rPr lang="en-US" sz="2800" dirty="0" smtClean="0"/>
              <a:t> Die </a:t>
            </a:r>
            <a:r>
              <a:rPr lang="en-US" sz="2800" dirty="0" err="1" smtClean="0"/>
              <a:t>amortisierte</a:t>
            </a:r>
            <a:r>
              <a:rPr lang="en-US" sz="2800" dirty="0" smtClean="0"/>
              <a:t> </a:t>
            </a:r>
            <a:r>
              <a:rPr lang="en-US" sz="2800" dirty="0" err="1" smtClean="0"/>
              <a:t>Laufzeit</a:t>
            </a:r>
            <a:r>
              <a:rPr lang="en-US" sz="2800" dirty="0" smtClean="0"/>
              <a:t> der </a:t>
            </a:r>
            <a:r>
              <a:rPr lang="en-US" sz="2800" dirty="0" err="1" smtClean="0"/>
              <a:t>Deallocate</a:t>
            </a:r>
            <a:r>
              <a:rPr lang="en-US" sz="2800" dirty="0" smtClean="0"/>
              <a:t>-Operation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O(1).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/>
            <a:r>
              <a:rPr lang="en-US" sz="2800" dirty="0" err="1" smtClean="0"/>
              <a:t>Ein</a:t>
            </a:r>
            <a:r>
              <a:rPr lang="en-US" sz="2800" dirty="0" smtClean="0"/>
              <a:t> Merge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nur</a:t>
            </a:r>
            <a:r>
              <a:rPr lang="en-US" sz="2800" dirty="0" smtClean="0"/>
              <a:t> </a:t>
            </a:r>
            <a:r>
              <a:rPr lang="en-US" sz="2800" dirty="0" err="1" smtClean="0"/>
              <a:t>dann</a:t>
            </a:r>
            <a:r>
              <a:rPr lang="en-US" sz="2800" dirty="0" smtClean="0"/>
              <a:t> auf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und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</a:t>
            </a:r>
            <a:r>
              <a:rPr lang="en-US" sz="2800" dirty="0" err="1" smtClean="0"/>
              <a:t>angewandt</a:t>
            </a:r>
            <a:r>
              <a:rPr lang="en-US" sz="2800" dirty="0" smtClean="0"/>
              <a:t>, </a:t>
            </a:r>
            <a:r>
              <a:rPr lang="en-US" sz="2800" dirty="0" err="1" smtClean="0"/>
              <a:t>wenn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 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800" dirty="0" smtClean="0">
                <a:solidFill>
                  <a:schemeClr val="hlink"/>
                </a:solidFill>
              </a:rPr>
              <a:t> B’</a:t>
            </a:r>
            <a:r>
              <a:rPr lang="en-US" sz="2800" dirty="0" smtClean="0"/>
              <a:t> </a:t>
            </a:r>
            <a:r>
              <a:rPr lang="en-US" sz="2800" dirty="0" err="1" smtClean="0"/>
              <a:t>vorher</a:t>
            </a:r>
            <a:r>
              <a:rPr lang="en-US" sz="2800" dirty="0" smtClean="0"/>
              <a:t> in </a:t>
            </a:r>
            <a:r>
              <a:rPr lang="en-US" sz="2800" dirty="0" err="1" smtClean="0"/>
              <a:t>einem</a:t>
            </a:r>
            <a:r>
              <a:rPr lang="en-US" sz="2800" dirty="0" smtClean="0"/>
              <a:t> Allocate in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und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</a:t>
            </a:r>
            <a:r>
              <a:rPr lang="en-US" sz="2800" dirty="0" err="1" smtClean="0"/>
              <a:t>geteilt</a:t>
            </a:r>
            <a:r>
              <a:rPr lang="en-US" sz="2800" dirty="0" smtClean="0"/>
              <a:t> </a:t>
            </a:r>
            <a:r>
              <a:rPr lang="en-US" sz="2800" dirty="0" err="1" smtClean="0"/>
              <a:t>worden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err="1" smtClean="0"/>
              <a:t>Gib</a:t>
            </a:r>
            <a:r>
              <a:rPr lang="en-US" sz="2800" dirty="0" smtClean="0"/>
              <a:t> </a:t>
            </a:r>
            <a:r>
              <a:rPr lang="en-US" sz="2800" dirty="0" err="1" smtClean="0"/>
              <a:t>jedem</a:t>
            </a:r>
            <a:r>
              <a:rPr lang="en-US" sz="2800" dirty="0" smtClean="0"/>
              <a:t> Block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Potenzial</a:t>
            </a:r>
            <a:r>
              <a:rPr lang="en-US" sz="2800" dirty="0" smtClean="0"/>
              <a:t>, das </a:t>
            </a:r>
            <a:r>
              <a:rPr lang="en-US" sz="2800" dirty="0" err="1" smtClean="0"/>
              <a:t>angibt</a:t>
            </a:r>
            <a:r>
              <a:rPr lang="en-US" sz="2800" dirty="0" smtClean="0"/>
              <a:t>, </a:t>
            </a:r>
            <a:r>
              <a:rPr lang="en-US" sz="2800" dirty="0" err="1" smtClean="0"/>
              <a:t>dass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Ergebnis</a:t>
            </a:r>
            <a:r>
              <a:rPr lang="en-US" sz="2800" dirty="0" smtClean="0"/>
              <a:t> </a:t>
            </a:r>
            <a:r>
              <a:rPr lang="en-US" sz="2800" dirty="0" err="1" smtClean="0"/>
              <a:t>eines</a:t>
            </a:r>
            <a:r>
              <a:rPr lang="en-US" sz="2800" dirty="0" smtClean="0"/>
              <a:t> </a:t>
            </a:r>
            <a:r>
              <a:rPr lang="en-US" sz="2800" dirty="0" err="1" smtClean="0"/>
              <a:t>Splittings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. </a:t>
            </a:r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können</a:t>
            </a:r>
            <a:r>
              <a:rPr lang="en-US" sz="2800" dirty="0" smtClean="0"/>
              <a:t> </a:t>
            </a:r>
            <a:r>
              <a:rPr lang="en-US" sz="2800" dirty="0" err="1" smtClean="0"/>
              <a:t>Kosten</a:t>
            </a:r>
            <a:r>
              <a:rPr lang="en-US" sz="2800" dirty="0" smtClean="0"/>
              <a:t> des </a:t>
            </a:r>
            <a:r>
              <a:rPr lang="en-US" sz="2800" dirty="0" err="1" smtClean="0"/>
              <a:t>Mergens</a:t>
            </a:r>
            <a:r>
              <a:rPr lang="en-US" sz="2800" dirty="0" smtClean="0"/>
              <a:t> </a:t>
            </a:r>
            <a:r>
              <a:rPr lang="en-US" sz="2800" dirty="0" err="1" smtClean="0"/>
              <a:t>verrechnet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C0D8C3-63F0-44C4-BC59-838B6861AAAF}" type="datetime1">
              <a:rPr lang="de-DE" smtClean="0"/>
              <a:t>15.07.2016</a:t>
            </a:fld>
            <a:endParaRPr lang="de-DE"/>
          </a:p>
        </p:txBody>
      </p:sp>
      <p:sp>
        <p:nvSpPr>
          <p:cNvPr id="409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409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DE62B-4F4C-4199-B0D3-F2E30F2047DE}" type="slidenum">
              <a:rPr lang="de-DE"/>
              <a:pPr/>
              <a:t>44</a:t>
            </a:fld>
            <a:endParaRPr lang="de-DE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Übersicht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Union-Find </a:t>
            </a:r>
            <a:r>
              <a:rPr lang="en-US" dirty="0" err="1" smtClean="0"/>
              <a:t>Datenstruktur</a:t>
            </a:r>
            <a:endParaRPr lang="en-US" dirty="0" smtClean="0"/>
          </a:p>
          <a:p>
            <a:pPr eaLnBrk="1" hangingPunct="1"/>
            <a:r>
              <a:rPr lang="en-US" dirty="0" smtClean="0"/>
              <a:t>DS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Speicherallokation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DS </a:t>
            </a:r>
            <a:r>
              <a:rPr lang="en-US" dirty="0" err="1" smtClean="0">
                <a:solidFill>
                  <a:srgbClr val="FF0000"/>
                </a:solidFill>
              </a:rPr>
              <a:t>für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Speicherreallokation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BA4C43-8530-48BB-8D69-E6D308097877}" type="datetime1">
              <a:rPr lang="de-DE" smtClean="0"/>
              <a:t>15.07.2016</a:t>
            </a:fld>
            <a:endParaRPr lang="de-DE"/>
          </a:p>
        </p:txBody>
      </p:sp>
      <p:sp>
        <p:nvSpPr>
          <p:cNvPr id="419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419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13762-296F-48AE-9D6A-D33B11B8B513}" type="slidenum">
              <a:rPr lang="de-DE"/>
              <a:pPr/>
              <a:t>45</a:t>
            </a:fld>
            <a:endParaRPr lang="de-DE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Buddies mit Reallokation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Situation </a:t>
            </a:r>
            <a:r>
              <a:rPr lang="en-US" dirty="0" err="1" smtClean="0">
                <a:solidFill>
                  <a:schemeClr val="accent2"/>
                </a:solidFill>
              </a:rPr>
              <a:t>hier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/>
            <a:r>
              <a:rPr lang="en-US" dirty="0" err="1" smtClean="0"/>
              <a:t>Speicher</a:t>
            </a:r>
            <a:r>
              <a:rPr lang="en-US" dirty="0" err="1" smtClean="0">
                <a:solidFill>
                  <a:srgbClr val="FF0000"/>
                </a:solidFill>
              </a:rPr>
              <a:t>re</a:t>
            </a:r>
            <a:r>
              <a:rPr lang="en-US" dirty="0" err="1" smtClean="0"/>
              <a:t>allokationen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r>
              <a:rPr lang="en-US" dirty="0" smtClean="0"/>
              <a:t>, </a:t>
            </a:r>
            <a:r>
              <a:rPr lang="en-US" dirty="0" err="1" smtClean="0"/>
              <a:t>Kosten</a:t>
            </a:r>
            <a:r>
              <a:rPr lang="en-US" dirty="0" smtClean="0"/>
              <a:t> der </a:t>
            </a:r>
            <a:r>
              <a:rPr lang="en-US" dirty="0" err="1" smtClean="0"/>
              <a:t>Allokation</a:t>
            </a:r>
            <a:r>
              <a:rPr lang="en-US" dirty="0" smtClean="0"/>
              <a:t> proportional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Speichergröße</a:t>
            </a:r>
            <a:endParaRPr lang="en-US" dirty="0" smtClean="0"/>
          </a:p>
          <a:p>
            <a:pPr eaLnBrk="1" hangingPunct="1">
              <a:buNone/>
            </a:pPr>
            <a:endParaRPr lang="en-US" sz="1700" dirty="0" smtClean="0"/>
          </a:p>
          <a:p>
            <a:pPr eaLnBrk="1" hangingPunct="1">
              <a:buNone/>
            </a:pPr>
            <a:r>
              <a:rPr lang="en-US" dirty="0" smtClean="0">
                <a:solidFill>
                  <a:schemeClr val="accent6"/>
                </a:solidFill>
              </a:rPr>
              <a:t>Motivation: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zugewiesener</a:t>
            </a:r>
            <a:r>
              <a:rPr lang="en-US" dirty="0" smtClean="0"/>
              <a:t> </a:t>
            </a:r>
            <a:r>
              <a:rPr lang="en-US" dirty="0" err="1" smtClean="0"/>
              <a:t>Speicherblock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r>
              <a:rPr lang="en-US" dirty="0" smtClean="0"/>
              <a:t>, </a:t>
            </a:r>
            <a:r>
              <a:rPr lang="en-US" dirty="0" err="1" smtClean="0"/>
              <a:t>sonst</a:t>
            </a:r>
            <a:r>
              <a:rPr lang="en-US" dirty="0" smtClean="0"/>
              <a:t> </a:t>
            </a:r>
            <a:r>
              <a:rPr lang="en-US" dirty="0" err="1" smtClean="0"/>
              <a:t>Sicherheitsproblem</a:t>
            </a:r>
            <a:r>
              <a:rPr lang="en-US" dirty="0" smtClean="0"/>
              <a:t>!</a:t>
            </a:r>
          </a:p>
          <a:p>
            <a:pPr eaLnBrk="1" hangingPunct="1">
              <a:buNone/>
            </a:pPr>
            <a:endParaRPr lang="en-US" sz="1700" dirty="0" smtClean="0"/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Allocate(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hat (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Betrachtung</a:t>
            </a:r>
            <a:r>
              <a:rPr lang="en-US" dirty="0" smtClean="0"/>
              <a:t> der </a:t>
            </a:r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Reallokation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/>
              <a:t>Zeitaufwand</a:t>
            </a:r>
            <a:r>
              <a:rPr lang="en-US" dirty="0" smtClean="0"/>
              <a:t> (</a:t>
            </a:r>
            <a:r>
              <a:rPr lang="en-US" dirty="0" err="1" smtClean="0"/>
              <a:t>Speicher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überschrieben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err="1" smtClean="0">
                <a:solidFill>
                  <a:schemeClr val="accent2"/>
                </a:solidFill>
              </a:rPr>
              <a:t>Deallocate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hat </a:t>
            </a:r>
            <a:r>
              <a:rPr lang="en-US" dirty="0" err="1" smtClean="0"/>
              <a:t>keinen</a:t>
            </a:r>
            <a:r>
              <a:rPr lang="en-US" dirty="0" smtClean="0"/>
              <a:t> extra </a:t>
            </a:r>
            <a:r>
              <a:rPr lang="en-US" dirty="0" err="1" smtClean="0"/>
              <a:t>Zeitaufwand</a:t>
            </a:r>
            <a:r>
              <a:rPr lang="en-US" dirty="0" smtClean="0"/>
              <a:t> (</a:t>
            </a:r>
            <a:r>
              <a:rPr lang="en-US" dirty="0" err="1" smtClean="0"/>
              <a:t>Speicher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lediglich</a:t>
            </a:r>
            <a:r>
              <a:rPr lang="en-US" dirty="0" smtClean="0"/>
              <a:t> </a:t>
            </a:r>
            <a:r>
              <a:rPr lang="en-US" dirty="0" err="1" smtClean="0"/>
              <a:t>freigegeben</a:t>
            </a:r>
            <a:r>
              <a:rPr lang="en-US" dirty="0" smtClean="0"/>
              <a:t>)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827088" y="1989138"/>
            <a:ext cx="72723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827088" y="1989138"/>
            <a:ext cx="3587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7594600" y="1989138"/>
            <a:ext cx="5032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m-1</a:t>
            </a:r>
          </a:p>
        </p:txBody>
      </p:sp>
      <p:sp>
        <p:nvSpPr>
          <p:cNvPr id="41994" name="Rectangle 7"/>
          <p:cNvSpPr>
            <a:spLocks noChangeArrowheads="1"/>
          </p:cNvSpPr>
          <p:nvPr/>
        </p:nvSpPr>
        <p:spPr bwMode="auto">
          <a:xfrm>
            <a:off x="1762125" y="1989138"/>
            <a:ext cx="11525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5" name="Rectangle 8"/>
          <p:cNvSpPr>
            <a:spLocks noChangeArrowheads="1"/>
          </p:cNvSpPr>
          <p:nvPr/>
        </p:nvSpPr>
        <p:spPr bwMode="auto">
          <a:xfrm>
            <a:off x="3562350" y="1989138"/>
            <a:ext cx="1512888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5938838" y="198913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D6E30FE-A5C0-4FCD-8070-C805B9B84AF9}" type="datetime1">
              <a:rPr lang="de-DE" smtClean="0"/>
              <a:t>15.07.2016</a:t>
            </a:fld>
            <a:endParaRPr lang="de-DE"/>
          </a:p>
        </p:txBody>
      </p:sp>
      <p:sp>
        <p:nvSpPr>
          <p:cNvPr id="430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430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E498A-A4F6-46C8-AF1D-3C5069C616B1}" type="slidenum">
              <a:rPr lang="de-DE"/>
              <a:pPr/>
              <a:t>46</a:t>
            </a:fld>
            <a:endParaRPr lang="de-DE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Buddies mit Reallokation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Allocate(</a:t>
            </a:r>
            <a:r>
              <a:rPr lang="en-US" sz="28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Annahme</a:t>
            </a:r>
            <a:r>
              <a:rPr lang="en-US" sz="2800" dirty="0" smtClean="0"/>
              <a:t>: </a:t>
            </a:r>
            <a:r>
              <a:rPr lang="en-US" sz="2800" dirty="0" err="1" smtClean="0">
                <a:solidFill>
                  <a:srgbClr val="FF0000"/>
                </a:solidFill>
              </a:rPr>
              <a:t>zusammen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neuem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-Block </a:t>
            </a:r>
            <a:r>
              <a:rPr lang="en-US" sz="2800" dirty="0" err="1" smtClean="0"/>
              <a:t>sind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(1-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)m</a:t>
            </a:r>
            <a:r>
              <a:rPr lang="en-US" sz="2800" dirty="0" smtClean="0"/>
              <a:t> der </a:t>
            </a:r>
            <a:r>
              <a:rPr lang="en-US" sz="2800" dirty="0" err="1" smtClean="0"/>
              <a:t>Speicherzellen</a:t>
            </a:r>
            <a:r>
              <a:rPr lang="en-US" sz="2800" dirty="0" smtClean="0"/>
              <a:t> </a:t>
            </a:r>
            <a:r>
              <a:rPr lang="en-US" sz="2800" dirty="0" err="1" smtClean="0"/>
              <a:t>belegt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Suche</a:t>
            </a:r>
            <a:r>
              <a:rPr lang="en-US" sz="2800" dirty="0" smtClean="0"/>
              <a:t> </a:t>
            </a:r>
            <a:r>
              <a:rPr lang="en-US" sz="2800" dirty="0" err="1" smtClean="0"/>
              <a:t>gültigen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-</a:t>
            </a:r>
            <a:r>
              <a:rPr lang="en-US" sz="2800" dirty="0" smtClean="0"/>
              <a:t>Block </a:t>
            </a:r>
            <a:r>
              <a:rPr lang="en-US" sz="2800" dirty="0" smtClean="0">
                <a:solidFill>
                  <a:schemeClr val="hlink"/>
                </a:solidFill>
              </a:rPr>
              <a:t>B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Belegung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&lt;(1-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)2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/>
              <a:t> (muss </a:t>
            </a:r>
            <a:r>
              <a:rPr lang="en-US" sz="2800" dirty="0" err="1" smtClean="0"/>
              <a:t>existieren</a:t>
            </a:r>
            <a:r>
              <a:rPr lang="en-US" sz="2800" dirty="0" smtClean="0"/>
              <a:t>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alle</a:t>
            </a:r>
            <a:r>
              <a:rPr lang="en-US" sz="2800" dirty="0" smtClean="0"/>
              <a:t> </a:t>
            </a:r>
            <a:r>
              <a:rPr lang="en-US" sz="2800" dirty="0" err="1" smtClean="0"/>
              <a:t>Blöcke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führe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Allocate(</a:t>
            </a:r>
            <a:r>
              <a:rPr lang="en-US" sz="2800" dirty="0" err="1" smtClean="0">
                <a:solidFill>
                  <a:schemeClr val="hlink"/>
                </a:solidFill>
              </a:rPr>
              <a:t>log|B</a:t>
            </a:r>
            <a:r>
              <a:rPr lang="en-US" sz="2800" dirty="0" smtClean="0">
                <a:solidFill>
                  <a:schemeClr val="hlink"/>
                </a:solidFill>
              </a:rPr>
              <a:t>’|</a:t>
            </a:r>
            <a:r>
              <a:rPr lang="en-US" sz="2800" dirty="0" smtClean="0"/>
              <a:t>) auf (Rest-)  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Speicher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ohne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Gib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zurück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Deallocate</a:t>
            </a:r>
            <a:r>
              <a:rPr lang="en-US" sz="2800" dirty="0" smtClean="0">
                <a:solidFill>
                  <a:schemeClr val="accent2"/>
                </a:solidFill>
              </a:rPr>
              <a:t>(B):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original Buddy-System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42D0FB-9BD9-4430-A705-C05CA2637BB5}" type="datetime1">
              <a:rPr lang="de-DE" smtClean="0"/>
              <a:t>15.07.2016</a:t>
            </a:fld>
            <a:endParaRPr lang="de-DE"/>
          </a:p>
        </p:txBody>
      </p:sp>
      <p:sp>
        <p:nvSpPr>
          <p:cNvPr id="440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440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D7C2F-E4CE-4B86-96D4-7897CA6A35E5}" type="slidenum">
              <a:rPr lang="de-DE"/>
              <a:pPr/>
              <a:t>47</a:t>
            </a:fld>
            <a:endParaRPr lang="de-DE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Buddies mit Reallokation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Satz</a:t>
            </a:r>
            <a:r>
              <a:rPr lang="en-US" sz="2800" dirty="0" smtClean="0">
                <a:solidFill>
                  <a:schemeClr val="accent2"/>
                </a:solidFill>
              </a:rPr>
              <a:t> 21.6:</a:t>
            </a:r>
            <a:r>
              <a:rPr lang="en-US" sz="2800" dirty="0" smtClean="0"/>
              <a:t> Allocate(</a:t>
            </a:r>
            <a:r>
              <a:rPr lang="en-US" sz="2800" dirty="0" err="1" smtClean="0"/>
              <a:t>i</a:t>
            </a:r>
            <a:r>
              <a:rPr lang="en-US" sz="2800" dirty="0" smtClean="0"/>
              <a:t>) hat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Zeitaufwand</a:t>
            </a:r>
            <a:r>
              <a:rPr lang="en-US" sz="2800" dirty="0" smtClean="0"/>
              <a:t> von </a:t>
            </a:r>
            <a:r>
              <a:rPr lang="en-US" sz="2800" dirty="0" err="1" smtClean="0"/>
              <a:t>höchstens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/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Allokation</a:t>
            </a:r>
            <a:r>
              <a:rPr lang="en-US" sz="2800" dirty="0" smtClean="0"/>
              <a:t> von Block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: </a:t>
            </a:r>
            <a:r>
              <a:rPr lang="en-US" sz="2800" dirty="0" err="1" smtClean="0"/>
              <a:t>Aufwand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Reallokation</a:t>
            </a:r>
            <a:r>
              <a:rPr lang="en-US" sz="2800" dirty="0" smtClean="0"/>
              <a:t> der </a:t>
            </a:r>
            <a:r>
              <a:rPr lang="en-US" sz="2800" dirty="0" err="1" smtClean="0"/>
              <a:t>belegten</a:t>
            </a:r>
            <a:r>
              <a:rPr lang="en-US" sz="2800" dirty="0" smtClean="0"/>
              <a:t> </a:t>
            </a:r>
            <a:r>
              <a:rPr lang="en-US" sz="2800" dirty="0" err="1" smtClean="0"/>
              <a:t>Blöcke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B’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hlink"/>
                </a:solidFill>
              </a:rPr>
              <a:t>B</a:t>
            </a:r>
            <a:r>
              <a:rPr lang="en-US" sz="2800" dirty="0" smtClean="0"/>
              <a:t>: </a:t>
            </a:r>
            <a:r>
              <a:rPr lang="en-US" sz="2800" dirty="0" err="1" smtClean="0"/>
              <a:t>Aufwand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&lt;(1-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)2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Reallokation</a:t>
            </a:r>
            <a:r>
              <a:rPr lang="en-US" sz="2800" dirty="0" smtClean="0"/>
              <a:t> der </a:t>
            </a:r>
            <a:r>
              <a:rPr lang="en-US" sz="2800" dirty="0" err="1" smtClean="0"/>
              <a:t>dadurch</a:t>
            </a:r>
            <a:r>
              <a:rPr lang="en-US" sz="2800" dirty="0" smtClean="0"/>
              <a:t> </a:t>
            </a:r>
            <a:r>
              <a:rPr lang="en-US" sz="2800" dirty="0" err="1" smtClean="0"/>
              <a:t>verdrängten</a:t>
            </a:r>
            <a:r>
              <a:rPr lang="en-US" sz="2800" dirty="0" smtClean="0"/>
              <a:t> </a:t>
            </a:r>
            <a:r>
              <a:rPr lang="en-US" sz="2800" dirty="0" err="1" smtClean="0"/>
              <a:t>Blöcke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hlink"/>
                </a:solidFill>
              </a:rPr>
              <a:t>&lt; (1-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baseline="300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</a:rPr>
              <a:t> 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usw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Aufwand</a:t>
            </a:r>
            <a:r>
              <a:rPr lang="en-US" sz="2800" dirty="0" smtClean="0"/>
              <a:t> </a:t>
            </a:r>
            <a:r>
              <a:rPr lang="en-US" sz="2800" dirty="0" err="1" smtClean="0"/>
              <a:t>insgesamt</a:t>
            </a:r>
            <a:r>
              <a:rPr lang="en-US" sz="2800" dirty="0" smtClean="0"/>
              <a:t> max. 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j</a:t>
            </a:r>
            <a:r>
              <a:rPr lang="en-US" sz="2400" b="1" baseline="-25000" dirty="0" smtClean="0">
                <a:solidFill>
                  <a:schemeClr val="hlink"/>
                </a:solidFill>
                <a:latin typeface="msam6" pitchFamily="34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≥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 dirty="0" smtClean="0">
                <a:solidFill>
                  <a:schemeClr val="hlink"/>
                </a:solidFill>
              </a:rPr>
              <a:t> (1-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baseline="30000" dirty="0" smtClean="0">
                <a:solidFill>
                  <a:schemeClr val="hlink"/>
                </a:solidFill>
              </a:rPr>
              <a:t>j</a:t>
            </a:r>
            <a:r>
              <a:rPr lang="en-US" sz="2800" dirty="0" smtClean="0">
                <a:solidFill>
                  <a:schemeClr val="hlink"/>
                </a:solidFill>
              </a:rPr>
              <a:t> = 2</a:t>
            </a:r>
            <a:r>
              <a:rPr lang="en-US" sz="2800" baseline="300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/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Buddies mit Reallokation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Bemerkungen:</a:t>
            </a:r>
          </a:p>
          <a:p>
            <a:r>
              <a:rPr lang="de-DE" dirty="0" smtClean="0"/>
              <a:t>Satz 21.6 impliziert, dass der Aufwand für </a:t>
            </a:r>
            <a:r>
              <a:rPr lang="de-DE" dirty="0" smtClean="0">
                <a:solidFill>
                  <a:schemeClr val="accent6"/>
                </a:solidFill>
              </a:rPr>
              <a:t>Allocate(i) 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O(2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und damit asymptotisch optimal für das Reallokationsmodell ist, falls </a:t>
            </a:r>
            <a:r>
              <a:rPr lang="en-US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de-DE" dirty="0" smtClean="0"/>
              <a:t> konstant ist.</a:t>
            </a:r>
          </a:p>
          <a:p>
            <a:r>
              <a:rPr lang="de-DE" dirty="0" smtClean="0"/>
              <a:t>Durch amortisierte Analyse kann man nachweisen, dass der Aufwand für </a:t>
            </a:r>
            <a:r>
              <a:rPr lang="de-DE" dirty="0" smtClean="0">
                <a:solidFill>
                  <a:schemeClr val="accent6"/>
                </a:solidFill>
              </a:rPr>
              <a:t>Allocate(i) </a:t>
            </a:r>
            <a:r>
              <a:rPr lang="de-DE" dirty="0" smtClean="0"/>
              <a:t>nur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O(1) </a:t>
            </a:r>
            <a:r>
              <a:rPr lang="de-DE" dirty="0" smtClean="0"/>
              <a:t>ist, indem man nur diejenigen Teile des Blockes löscht bzw. umkopiert, die vorher beschrieben worden sind. (D.h. der Aufwand für einen Block hängt dann </a:t>
            </a:r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/>
              <a:t> mehr von seiner Größe sondern nur dem tatsächlich beschrie-benen Bereich ab.)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1C017-0074-4548-BA62-575C87D77AE5}" type="datetime1">
              <a:rPr lang="de-DE" smtClean="0"/>
              <a:t>15.07.2016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Kapitel 21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C736E-7266-463B-A569-FEA32A762C04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5E5865-9AF5-43C4-85F8-A8056348FE05}" type="datetime1">
              <a:rPr lang="de-DE" smtClean="0"/>
              <a:t>15.07.2016</a:t>
            </a:fld>
            <a:endParaRPr lang="de-DE"/>
          </a:p>
        </p:txBody>
      </p:sp>
      <p:sp>
        <p:nvSpPr>
          <p:cNvPr id="6147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614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38256-618A-49FB-B374-B2F40A032D1F}" type="slidenum">
              <a:rPr lang="de-DE"/>
              <a:pPr/>
              <a:t>5</a:t>
            </a:fld>
            <a:endParaRPr lang="de-DE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313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Find(10) liefert 5</a:t>
            </a:r>
          </a:p>
        </p:txBody>
      </p:sp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152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155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6157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     : Repräsentant</a:t>
            </a:r>
          </a:p>
        </p:txBody>
      </p:sp>
      <p:sp>
        <p:nvSpPr>
          <p:cNvPr id="6159" name="Oval 12"/>
          <p:cNvSpPr>
            <a:spLocks noChangeArrowheads="1"/>
          </p:cNvSpPr>
          <p:nvPr/>
        </p:nvSpPr>
        <p:spPr bwMode="auto">
          <a:xfrm>
            <a:off x="3275013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0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</a:t>
            </a: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3A2A8C-F661-44D7-8D3E-8ADB31310681}" type="datetime1">
              <a:rPr lang="de-DE" smtClean="0"/>
              <a:t>15.07.2016</a:t>
            </a:fld>
            <a:endParaRPr lang="de-DE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6E622-4D5D-426D-AC84-2C1356A2C20B}" type="slidenum">
              <a:rPr lang="de-DE"/>
              <a:pPr/>
              <a:t>6</a:t>
            </a:fld>
            <a:endParaRPr lang="de-DE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Idee:</a:t>
            </a:r>
            <a:r>
              <a:rPr lang="en-US" smtClean="0"/>
              <a:t> repräsentiere jede Menge T als gerich-teten Baum mit Wurzel als Repräsentant</a:t>
            </a:r>
          </a:p>
        </p:txBody>
      </p:sp>
      <p:sp>
        <p:nvSpPr>
          <p:cNvPr id="7175" name="Oval 4"/>
          <p:cNvSpPr>
            <a:spLocks noChangeArrowheads="1"/>
          </p:cNvSpPr>
          <p:nvPr/>
        </p:nvSpPr>
        <p:spPr bwMode="auto">
          <a:xfrm>
            <a:off x="1546225" y="36464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176" name="Oval 5"/>
          <p:cNvSpPr>
            <a:spLocks noChangeArrowheads="1"/>
          </p:cNvSpPr>
          <p:nvPr/>
        </p:nvSpPr>
        <p:spPr bwMode="auto">
          <a:xfrm>
            <a:off x="2770188" y="35750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177" name="Oval 6"/>
          <p:cNvSpPr>
            <a:spLocks noChangeArrowheads="1"/>
          </p:cNvSpPr>
          <p:nvPr/>
        </p:nvSpPr>
        <p:spPr bwMode="auto">
          <a:xfrm>
            <a:off x="2843213" y="46545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178" name="Oval 7"/>
          <p:cNvSpPr>
            <a:spLocks noChangeArrowheads="1"/>
          </p:cNvSpPr>
          <p:nvPr/>
        </p:nvSpPr>
        <p:spPr bwMode="auto">
          <a:xfrm>
            <a:off x="1546225" y="479901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179" name="Oval 8"/>
          <p:cNvSpPr>
            <a:spLocks noChangeArrowheads="1"/>
          </p:cNvSpPr>
          <p:nvPr/>
        </p:nvSpPr>
        <p:spPr bwMode="auto">
          <a:xfrm>
            <a:off x="827088" y="3141663"/>
            <a:ext cx="3240087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2266950" y="41497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</a:t>
            </a:r>
            <a:endParaRPr lang="en-US" sz="2400" baseline="-25000"/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4427538" y="4365625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6804025" y="321310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5364163" y="53736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grpSp>
        <p:nvGrpSpPr>
          <p:cNvPr id="7184" name="Group 18"/>
          <p:cNvGrpSpPr>
            <a:grpSpLocks/>
          </p:cNvGrpSpPr>
          <p:nvPr/>
        </p:nvGrpSpPr>
        <p:grpSpPr bwMode="auto">
          <a:xfrm>
            <a:off x="5867400" y="3644900"/>
            <a:ext cx="936625" cy="1008063"/>
            <a:chOff x="3696" y="2296"/>
            <a:chExt cx="590" cy="635"/>
          </a:xfrm>
        </p:grpSpPr>
        <p:sp>
          <p:nvSpPr>
            <p:cNvPr id="7189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7190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185" name="Group 19"/>
          <p:cNvGrpSpPr>
            <a:grpSpLocks/>
          </p:cNvGrpSpPr>
          <p:nvPr/>
        </p:nvGrpSpPr>
        <p:grpSpPr bwMode="auto">
          <a:xfrm flipH="1">
            <a:off x="7308850" y="3644900"/>
            <a:ext cx="936625" cy="1008063"/>
            <a:chOff x="3696" y="2296"/>
            <a:chExt cx="590" cy="635"/>
          </a:xfrm>
        </p:grpSpPr>
        <p:sp>
          <p:nvSpPr>
            <p:cNvPr id="7187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186" name="Line 22"/>
          <p:cNvSpPr>
            <a:spLocks noChangeShapeType="1"/>
          </p:cNvSpPr>
          <p:nvPr/>
        </p:nvSpPr>
        <p:spPr bwMode="auto">
          <a:xfrm flipV="1">
            <a:off x="5724525" y="4652963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9D80F2-CE36-4B02-A25F-3E6814609D89}" type="datetime1">
              <a:rPr lang="de-DE" smtClean="0"/>
              <a:t>15.07.2016</a:t>
            </a:fld>
            <a:endParaRPr lang="de-DE"/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B4815-BF2C-477A-915B-072FD73A6107}" type="slidenum">
              <a:rPr lang="de-DE"/>
              <a:pPr/>
              <a:t>7</a:t>
            </a:fld>
            <a:endParaRPr lang="de-DE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Realisierung der Operationen:</a:t>
            </a:r>
          </a:p>
          <a:p>
            <a:pPr eaLnBrk="1" hangingPunct="1"/>
            <a:r>
              <a:rPr lang="en-US" smtClean="0"/>
              <a:t>Union(T</a:t>
            </a:r>
            <a:r>
              <a:rPr lang="en-US" baseline="-25000" smtClean="0"/>
              <a:t>1</a:t>
            </a:r>
            <a:r>
              <a:rPr lang="en-US" smtClean="0"/>
              <a:t>,T</a:t>
            </a:r>
            <a:r>
              <a:rPr lang="en-US" baseline="-25000" smtClean="0"/>
              <a:t>2</a:t>
            </a:r>
            <a:r>
              <a:rPr lang="en-US" smtClean="0"/>
              <a:t>):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Find(x): Suche Wurzel des Baumes, in dem sich 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 befindet</a:t>
            </a:r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1547813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3059113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8201" name="AutoShape 6"/>
          <p:cNvSpPr>
            <a:spLocks noChangeArrowheads="1"/>
          </p:cNvSpPr>
          <p:nvPr/>
        </p:nvSpPr>
        <p:spPr bwMode="auto">
          <a:xfrm>
            <a:off x="5580063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8202" name="AutoShape 7"/>
          <p:cNvSpPr>
            <a:spLocks noChangeArrowheads="1"/>
          </p:cNvSpPr>
          <p:nvPr/>
        </p:nvSpPr>
        <p:spPr bwMode="auto">
          <a:xfrm>
            <a:off x="6659563" y="27813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 flipV="1">
            <a:off x="6084888" y="278130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4427538" y="357346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9B1FB4-4971-4393-8E9F-DDB6C44B5916}" type="datetime1">
              <a:rPr lang="de-DE" smtClean="0"/>
              <a:t>15.07.2016</a:t>
            </a:fld>
            <a:endParaRPr lang="de-DE"/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DC50CD-9DD0-472C-9048-EC835B68A185}" type="slidenum">
              <a:rPr lang="de-DE"/>
              <a:pPr/>
              <a:t>8</a:t>
            </a:fld>
            <a:endParaRPr lang="de-DE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Naïve Implementierung:</a:t>
            </a:r>
          </a:p>
          <a:p>
            <a:pPr eaLnBrk="1" hangingPunct="1"/>
            <a:r>
              <a:rPr lang="en-US" smtClean="0"/>
              <a:t>Tiefe des Baums kann bis zu </a:t>
            </a:r>
            <a:r>
              <a:rPr lang="en-US" smtClean="0">
                <a:solidFill>
                  <a:schemeClr val="hlink"/>
                </a:solidFill>
              </a:rPr>
              <a:t>n</a:t>
            </a:r>
            <a:r>
              <a:rPr lang="en-US" smtClean="0"/>
              <a:t> (bei </a:t>
            </a:r>
            <a:r>
              <a:rPr lang="en-US" smtClean="0">
                <a:solidFill>
                  <a:schemeClr val="hlink"/>
                </a:solidFill>
              </a:rPr>
              <a:t>n</a:t>
            </a:r>
            <a:r>
              <a:rPr lang="en-US" smtClean="0"/>
              <a:t> Elementen) sein</a:t>
            </a:r>
          </a:p>
          <a:p>
            <a:pPr eaLnBrk="1" hangingPunct="1"/>
            <a:r>
              <a:rPr lang="en-US" smtClean="0"/>
              <a:t>Zeit für Find: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mtClean="0">
                <a:solidFill>
                  <a:schemeClr val="hlink"/>
                </a:solidFill>
              </a:rPr>
              <a:t>(n)</a:t>
            </a:r>
            <a:r>
              <a:rPr lang="en-US" smtClean="0"/>
              <a:t> im worst case</a:t>
            </a:r>
          </a:p>
          <a:p>
            <a:pPr eaLnBrk="1" hangingPunct="1"/>
            <a:r>
              <a:rPr lang="en-US" smtClean="0"/>
              <a:t>Zeit für Union: </a:t>
            </a:r>
            <a:r>
              <a:rPr lang="en-US" smtClean="0">
                <a:solidFill>
                  <a:schemeClr val="hlink"/>
                </a:solidFill>
              </a:rPr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0F4D1D-8C99-4F2D-A8E1-19141A039B99}" type="datetime1">
              <a:rPr lang="de-DE" smtClean="0"/>
              <a:t>15.07.2016</a:t>
            </a:fld>
            <a:endParaRPr lang="de-DE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Kapitel 21</a:t>
            </a:r>
            <a:endParaRPr lang="de-DE"/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3C7A6-3B1A-409C-9BA5-C318AB93CE6B}" type="slidenum">
              <a:rPr lang="de-DE"/>
              <a:pPr/>
              <a:t>9</a:t>
            </a:fld>
            <a:endParaRPr lang="de-DE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Union-Find Datenstruktur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Gewichtete</a:t>
            </a:r>
            <a:r>
              <a:rPr lang="en-US" sz="2800" dirty="0" smtClean="0">
                <a:solidFill>
                  <a:schemeClr val="accent2"/>
                </a:solidFill>
              </a:rPr>
              <a:t> Union-Operation:</a:t>
            </a:r>
            <a:r>
              <a:rPr lang="en-US" sz="2800" dirty="0" smtClean="0"/>
              <a:t> Mache die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des </a:t>
            </a:r>
            <a:r>
              <a:rPr lang="en-US" sz="2800" dirty="0" err="1" smtClean="0"/>
              <a:t>flacheren</a:t>
            </a:r>
            <a:r>
              <a:rPr lang="en-US" sz="2800" dirty="0" smtClean="0"/>
              <a:t> </a:t>
            </a:r>
            <a:r>
              <a:rPr lang="en-US" sz="2800" dirty="0" err="1" smtClean="0"/>
              <a:t>Baums</a:t>
            </a:r>
            <a:r>
              <a:rPr lang="en-US" sz="2800" dirty="0" smtClean="0"/>
              <a:t> </a:t>
            </a:r>
            <a:r>
              <a:rPr lang="en-US" sz="2800" dirty="0" err="1" smtClean="0"/>
              <a:t>zum</a:t>
            </a:r>
            <a:r>
              <a:rPr lang="en-US" sz="2800" dirty="0" smtClean="0"/>
              <a:t> Kind der </a:t>
            </a:r>
            <a:r>
              <a:rPr lang="en-US" sz="2800" dirty="0" err="1" smtClean="0"/>
              <a:t>Wurzel</a:t>
            </a:r>
            <a:r>
              <a:rPr lang="en-US" sz="2800" dirty="0" smtClean="0"/>
              <a:t> des </a:t>
            </a:r>
            <a:r>
              <a:rPr lang="en-US" sz="2800" dirty="0" err="1" smtClean="0"/>
              <a:t>tieferen</a:t>
            </a:r>
            <a:r>
              <a:rPr lang="en-US" sz="2800" dirty="0" smtClean="0"/>
              <a:t> </a:t>
            </a:r>
            <a:r>
              <a:rPr lang="en-US" sz="2800" dirty="0" err="1" smtClean="0"/>
              <a:t>Baums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Lemma 21.1:</a:t>
            </a:r>
            <a:r>
              <a:rPr lang="en-US" sz="2800" dirty="0" smtClean="0"/>
              <a:t> Die </a:t>
            </a:r>
            <a:r>
              <a:rPr lang="en-US" sz="2800" dirty="0" err="1" smtClean="0"/>
              <a:t>Tiefe</a:t>
            </a:r>
            <a:r>
              <a:rPr lang="en-US" sz="2800" dirty="0" smtClean="0"/>
              <a:t> </a:t>
            </a:r>
            <a:r>
              <a:rPr lang="en-US" sz="2800" dirty="0" err="1" smtClean="0"/>
              <a:t>eines</a:t>
            </a:r>
            <a:r>
              <a:rPr lang="en-US" sz="2800" dirty="0" smtClean="0"/>
              <a:t> </a:t>
            </a:r>
            <a:r>
              <a:rPr lang="en-US" sz="2800" dirty="0" err="1" smtClean="0"/>
              <a:t>Baums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err="1" smtClean="0"/>
              <a:t>höchstens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O(log n).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Die </a:t>
            </a:r>
            <a:r>
              <a:rPr lang="en-US" sz="2800" dirty="0" err="1" smtClean="0"/>
              <a:t>Tiefe</a:t>
            </a:r>
            <a:r>
              <a:rPr lang="en-US" sz="2800" dirty="0" smtClean="0"/>
              <a:t> von </a:t>
            </a:r>
            <a:r>
              <a:rPr lang="en-US" sz="2800" dirty="0" smtClean="0">
                <a:solidFill>
                  <a:schemeClr val="hlink"/>
                </a:solidFill>
              </a:rPr>
              <a:t>T=T</a:t>
            </a:r>
            <a:r>
              <a:rPr lang="en-US" sz="2800" baseline="-250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ea typeface="Lucida Sans Unicode" pitchFamily="34" charset="0"/>
                <a:cs typeface="Lucida Sans Unicode" pitchFamily="34" charset="0"/>
              </a:rPr>
              <a:t>∪</a:t>
            </a:r>
            <a:r>
              <a:rPr lang="en-US" sz="2800" dirty="0" smtClean="0">
                <a:solidFill>
                  <a:schemeClr val="hlink"/>
                </a:solidFill>
              </a:rPr>
              <a:t>T</a:t>
            </a:r>
            <a:r>
              <a:rPr lang="en-US" sz="2800" baseline="-250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erhöht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nur</a:t>
            </a:r>
            <a:r>
              <a:rPr lang="en-US" sz="2800" dirty="0" smtClean="0"/>
              <a:t> </a:t>
            </a:r>
            <a:r>
              <a:rPr lang="en-US" sz="2800" dirty="0" err="1" smtClean="0"/>
              <a:t>dann</a:t>
            </a:r>
            <a:r>
              <a:rPr lang="en-US" sz="2800" dirty="0" smtClean="0"/>
              <a:t>, </a:t>
            </a:r>
            <a:r>
              <a:rPr lang="en-US" sz="2800" dirty="0" err="1" smtClean="0"/>
              <a:t>wenn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>
                <a:solidFill>
                  <a:schemeClr val="hlink"/>
                </a:solidFill>
              </a:rPr>
              <a:t>)=</a:t>
            </a:r>
            <a:r>
              <a:rPr lang="en-US" sz="2800" dirty="0" err="1" smtClean="0">
                <a:solidFill>
                  <a:schemeClr val="hlink"/>
                </a:solidFill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N(t):</a:t>
            </a:r>
            <a:r>
              <a:rPr lang="en-US" sz="2800" dirty="0" smtClean="0"/>
              <a:t> min. </a:t>
            </a:r>
            <a:r>
              <a:rPr lang="en-US" sz="2800" dirty="0" err="1" smtClean="0"/>
              <a:t>Anzahl</a:t>
            </a:r>
            <a:r>
              <a:rPr lang="en-US" sz="2800" dirty="0" smtClean="0"/>
              <a:t> </a:t>
            </a:r>
            <a:r>
              <a:rPr lang="en-US" sz="2800" dirty="0" err="1" smtClean="0"/>
              <a:t>Elemente</a:t>
            </a:r>
            <a:r>
              <a:rPr lang="en-US" sz="2800" dirty="0" smtClean="0"/>
              <a:t> in Baum der </a:t>
            </a:r>
            <a:r>
              <a:rPr lang="en-US" sz="2800" dirty="0" err="1" smtClean="0"/>
              <a:t>Tiefe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Es gilt </a:t>
            </a:r>
            <a:r>
              <a:rPr lang="en-US" sz="2800" dirty="0" smtClean="0">
                <a:solidFill>
                  <a:schemeClr val="hlink"/>
                </a:solidFill>
              </a:rPr>
              <a:t>N(t)=2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800" dirty="0" smtClean="0">
                <a:solidFill>
                  <a:schemeClr val="hlink"/>
                </a:solidFill>
              </a:rPr>
              <a:t>N(t-1)</a:t>
            </a:r>
            <a:r>
              <a:rPr lang="en-US" sz="2800" dirty="0" smtClean="0"/>
              <a:t> und </a:t>
            </a:r>
            <a:r>
              <a:rPr lang="en-US" sz="2800" dirty="0" smtClean="0">
                <a:solidFill>
                  <a:schemeClr val="hlink"/>
                </a:solidFill>
              </a:rPr>
              <a:t>N(0)=1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Also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N(log n) =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2186</Words>
  <Application>Microsoft Office PowerPoint</Application>
  <PresentationFormat>Bildschirmpräsentation (4:3)</PresentationFormat>
  <Paragraphs>633</Paragraphs>
  <Slides>48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49" baseType="lpstr">
      <vt:lpstr>Standarddesign</vt:lpstr>
      <vt:lpstr>Datenstrukturen und Algorithmen   Kapitel 21: Verschiedenes</vt:lpstr>
      <vt:lpstr>Übersicht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Übersicht</vt:lpstr>
      <vt:lpstr>Das Buddy System</vt:lpstr>
      <vt:lpstr>Das Buddy System</vt:lpstr>
      <vt:lpstr>Die Buddy Datenstruktur</vt:lpstr>
      <vt:lpstr>Das Buddy System</vt:lpstr>
      <vt:lpstr>Das Buddy System</vt:lpstr>
      <vt:lpstr>Das Buddy System</vt:lpstr>
      <vt:lpstr>Das Buddy System</vt:lpstr>
      <vt:lpstr>Das Buddy System</vt:lpstr>
      <vt:lpstr>Das Buddy System</vt:lpstr>
      <vt:lpstr>Das Buddy System</vt:lpstr>
      <vt:lpstr>Das Buddy System</vt:lpstr>
      <vt:lpstr>Das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Verbessertes Buddy System</vt:lpstr>
      <vt:lpstr>Übersicht</vt:lpstr>
      <vt:lpstr>Buddies mit Reallokation</vt:lpstr>
      <vt:lpstr>Buddies mit Reallokation</vt:lpstr>
      <vt:lpstr>Buddies mit Reallokation</vt:lpstr>
      <vt:lpstr>Buddies mit Reallokation</vt:lpstr>
    </vt:vector>
  </TitlesOfParts>
  <Company>TUM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Algorithmen  und Datenstrukturen  Kapitel 3.3-3.5</dc:title>
  <dc:creator>Christian Scheideler</dc:creator>
  <cp:lastModifiedBy>Scheideler</cp:lastModifiedBy>
  <cp:revision>84</cp:revision>
  <dcterms:created xsi:type="dcterms:W3CDTF">2007-05-16T07:44:08Z</dcterms:created>
  <dcterms:modified xsi:type="dcterms:W3CDTF">2016-07-15T08:33:54Z</dcterms:modified>
</cp:coreProperties>
</file>