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95" r:id="rId2"/>
    <p:sldId id="302" r:id="rId3"/>
    <p:sldId id="296" r:id="rId4"/>
    <p:sldId id="297" r:id="rId5"/>
    <p:sldId id="299" r:id="rId6"/>
    <p:sldId id="298" r:id="rId7"/>
    <p:sldId id="301" r:id="rId8"/>
    <p:sldId id="318" r:id="rId9"/>
    <p:sldId id="317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17" autoAdjust="0"/>
    <p:restoredTop sz="94660"/>
  </p:normalViewPr>
  <p:slideViewPr>
    <p:cSldViewPr>
      <p:cViewPr varScale="1">
        <p:scale>
          <a:sx n="90" d="100"/>
          <a:sy n="90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BC499-2D3E-4751-A049-4BAFA592B52B}" type="datetimeFigureOut">
              <a:rPr lang="de-DE" smtClean="0"/>
              <a:pPr/>
              <a:t>13.04.2011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48FAC-6559-4BC1-80F8-064C835B91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38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48FAC-6559-4BC1-80F8-064C835B91B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AE4C-E666-4D9D-AD03-13A524BD6BF8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PASO - Modeling &amp; Execution of Process-driven Adaptive Service Orchestrations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8DEE-1ABC-41C5-98BD-951FEC8B08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1B55-E80C-4D36-A3BE-5136BD1A2D42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PASO - Modeling &amp; Execution of Process-driven Adaptive Service Orchestrations</a:t>
            </a:r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8DEE-1ABC-41C5-98BD-951FEC8B08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D293-6728-40B1-818B-5911C7174D2E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PASO - Modeling &amp; Execution of Process-driven Adaptive Service Orchestrations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8DEE-1ABC-41C5-98BD-951FEC8B08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D915-6A24-441F-8EA9-E8B4A3F910F5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PASO - Modeling &amp; Execution of Process-driven Adaptive Service Orchestrations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8DEE-1ABC-41C5-98BD-951FEC8B08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04244-71D2-4FC8-B745-35B8BCB12E50}" type="datetime1">
              <a:rPr lang="de-DE" smtClean="0"/>
              <a:pPr/>
              <a:t>13.04.2011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89134" y="6530518"/>
            <a:ext cx="6552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b="1" dirty="0" smtClean="0"/>
              <a:t>ME PASO </a:t>
            </a:r>
            <a:r>
              <a:rPr lang="en-US" dirty="0" smtClean="0"/>
              <a:t>- Modeling &amp; Execution of Process-driven Adaptive Service Orchestrations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8DEE-1ABC-41C5-98BD-951FEC8B088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14468"/>
            <a:ext cx="7772400" cy="1467595"/>
          </a:xfrm>
        </p:spPr>
        <p:txBody>
          <a:bodyPr>
            <a:normAutofit/>
          </a:bodyPr>
          <a:lstStyle/>
          <a:p>
            <a:r>
              <a:rPr lang="en-US" sz="2700" b="1" i="1" u="sng" smtClean="0"/>
              <a:t>M</a:t>
            </a:r>
            <a:r>
              <a:rPr lang="en-US" sz="2700" i="1" smtClean="0"/>
              <a:t>odeling and </a:t>
            </a:r>
            <a:r>
              <a:rPr lang="en-US" sz="2700" b="1" i="1" u="sng" smtClean="0"/>
              <a:t>E</a:t>
            </a:r>
            <a:r>
              <a:rPr lang="en-US" sz="2700" i="1" smtClean="0"/>
              <a:t>xecution of </a:t>
            </a:r>
            <a:br>
              <a:rPr lang="en-US" sz="2700" i="1" smtClean="0"/>
            </a:br>
            <a:r>
              <a:rPr lang="en-US" sz="2700" b="1" i="1" u="sng" smtClean="0"/>
              <a:t>P</a:t>
            </a:r>
            <a:r>
              <a:rPr lang="en-US" sz="2700" i="1" smtClean="0"/>
              <a:t>rocess-driven </a:t>
            </a:r>
            <a:r>
              <a:rPr lang="en-US" sz="2700" b="1" i="1" u="sng" smtClean="0"/>
              <a:t>A</a:t>
            </a:r>
            <a:r>
              <a:rPr lang="en-US" sz="2700" i="1" smtClean="0"/>
              <a:t>daptive </a:t>
            </a:r>
            <a:r>
              <a:rPr lang="en-US" sz="2700" b="1" i="1" u="sng" smtClean="0"/>
              <a:t>S</a:t>
            </a:r>
            <a:r>
              <a:rPr lang="en-US" sz="2700" i="1" smtClean="0"/>
              <a:t>ervice </a:t>
            </a:r>
            <a:r>
              <a:rPr lang="en-US" sz="2700" b="1" i="1" u="sng" smtClean="0"/>
              <a:t>O</a:t>
            </a:r>
            <a:r>
              <a:rPr lang="en-US" sz="2700" i="1" smtClean="0"/>
              <a:t>rchestrations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6400800" cy="792088"/>
          </a:xfrm>
        </p:spPr>
        <p:txBody>
          <a:bodyPr>
            <a:normAutofit/>
          </a:bodyPr>
          <a:lstStyle/>
          <a:p>
            <a:r>
              <a:rPr lang="en-US" sz="1800" b="1" smtClean="0"/>
              <a:t>Research Group Database and Information Systems</a:t>
            </a:r>
          </a:p>
          <a:p>
            <a:r>
              <a:rPr lang="en-US" sz="1100" smtClean="0"/>
              <a:t>Prof. Dr. Gregor Engels, Christian Gerth, Markus Luckey, Benjamin Nagel</a:t>
            </a:r>
            <a:endParaRPr lang="en-US" sz="1100"/>
          </a:p>
        </p:txBody>
      </p:sp>
      <p:cxnSp>
        <p:nvCxnSpPr>
          <p:cNvPr id="5" name="Gerade Verbindung 4"/>
          <p:cNvCxnSpPr/>
          <p:nvPr/>
        </p:nvCxnSpPr>
        <p:spPr>
          <a:xfrm>
            <a:off x="1115616" y="4066039"/>
            <a:ext cx="6912768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ieren 11"/>
          <p:cNvGrpSpPr/>
          <p:nvPr/>
        </p:nvGrpSpPr>
        <p:grpSpPr>
          <a:xfrm>
            <a:off x="2498626" y="332656"/>
            <a:ext cx="4563938" cy="2125715"/>
            <a:chOff x="2498626" y="350565"/>
            <a:chExt cx="4563938" cy="2125715"/>
          </a:xfrm>
        </p:grpSpPr>
        <p:pic>
          <p:nvPicPr>
            <p:cNvPr id="13" name="Grafik 12" descr="logo-p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98626" y="350565"/>
              <a:ext cx="4274286" cy="2125715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3439251" y="872144"/>
              <a:ext cx="3315331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5800" smtClean="0">
                  <a:latin typeface="Stencil" pitchFamily="82" charset="0"/>
                </a:rPr>
                <a:t>ME PASO</a:t>
              </a:r>
              <a:endParaRPr lang="en-US" sz="5800">
                <a:latin typeface="Stencil" pitchFamily="82" charset="0"/>
              </a:endParaRPr>
            </a:p>
          </p:txBody>
        </p:sp>
        <p:pic>
          <p:nvPicPr>
            <p:cNvPr id="10" name="Grafik 9" descr="cactus.WM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32495" y="938928"/>
              <a:ext cx="1408332" cy="912034"/>
            </a:xfrm>
            <a:prstGeom prst="rect">
              <a:avLst/>
            </a:prstGeom>
          </p:spPr>
        </p:pic>
        <p:sp>
          <p:nvSpPr>
            <p:cNvPr id="11" name="Textfeld 10"/>
            <p:cNvSpPr txBox="1"/>
            <p:nvPr/>
          </p:nvSpPr>
          <p:spPr>
            <a:xfrm>
              <a:off x="3805734" y="371318"/>
              <a:ext cx="1630575" cy="43088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>
              <a:bevelT/>
              <a:extrusionClr>
                <a:schemeClr val="bg1"/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2200" smtClean="0">
                  <a:solidFill>
                    <a:srgbClr val="CC0000"/>
                  </a:solidFill>
                  <a:latin typeface="Stencil" pitchFamily="82" charset="0"/>
                </a:rPr>
                <a:t>RG ENGELS</a:t>
              </a:r>
              <a:endParaRPr lang="en-US" sz="2200">
                <a:solidFill>
                  <a:srgbClr val="CC0000"/>
                </a:solidFill>
                <a:latin typeface="Stencil" pitchFamily="82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598068" y="2214389"/>
              <a:ext cx="44644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i="1" smtClean="0">
                  <a:solidFill>
                    <a:schemeClr val="bg1"/>
                  </a:solidFill>
                </a:rPr>
                <a:t>Modeling and Execution of Process-driven Adaptive Service Orchestrations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feld 18"/>
          <p:cNvSpPr txBox="1"/>
          <p:nvPr/>
        </p:nvSpPr>
        <p:spPr>
          <a:xfrm>
            <a:off x="1115616" y="413978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Group Re-Introduction, April 13th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 PASO - Modeling &amp; Execution of Process-driven Adaptive Service Orchestrations</a:t>
            </a:r>
            <a:endParaRPr lang="de-DE" dirty="0" smtClean="0"/>
          </a:p>
        </p:txBody>
      </p:sp>
      <p:sp>
        <p:nvSpPr>
          <p:cNvPr id="6" name="Rechteck 5"/>
          <p:cNvSpPr/>
          <p:nvPr/>
        </p:nvSpPr>
        <p:spPr>
          <a:xfrm>
            <a:off x="5292080" y="1484784"/>
            <a:ext cx="2376264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Adapt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(AC)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292080" y="2492896"/>
            <a:ext cx="2376264" cy="7920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IT </a:t>
            </a:r>
            <a:r>
              <a:rPr lang="de-DE" dirty="0" err="1" smtClean="0"/>
              <a:t>Process</a:t>
            </a:r>
            <a:endParaRPr lang="de-DE" dirty="0" smtClean="0"/>
          </a:p>
        </p:txBody>
      </p:sp>
      <p:sp>
        <p:nvSpPr>
          <p:cNvPr id="8" name="Rechteck 7"/>
          <p:cNvSpPr/>
          <p:nvPr/>
        </p:nvSpPr>
        <p:spPr>
          <a:xfrm>
            <a:off x="5292080" y="3573016"/>
            <a:ext cx="237626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Adaptation Engine</a:t>
            </a:r>
          </a:p>
        </p:txBody>
      </p:sp>
      <p:sp>
        <p:nvSpPr>
          <p:cNvPr id="9" name="Rechteck 8"/>
          <p:cNvSpPr/>
          <p:nvPr/>
        </p:nvSpPr>
        <p:spPr>
          <a:xfrm>
            <a:off x="5292080" y="4005064"/>
            <a:ext cx="2376264" cy="7920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Process</a:t>
            </a:r>
            <a:r>
              <a:rPr lang="de-DE" dirty="0" smtClean="0"/>
              <a:t> Engine</a:t>
            </a:r>
          </a:p>
          <a:p>
            <a:pPr algn="ctr"/>
            <a:endParaRPr lang="de-DE" dirty="0" smtClean="0"/>
          </a:p>
        </p:txBody>
      </p:sp>
      <p:sp>
        <p:nvSpPr>
          <p:cNvPr id="10" name="Rechteck 9"/>
          <p:cNvSpPr/>
          <p:nvPr/>
        </p:nvSpPr>
        <p:spPr>
          <a:xfrm>
            <a:off x="5292080" y="5013176"/>
            <a:ext cx="2376264" cy="79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Services</a:t>
            </a:r>
          </a:p>
        </p:txBody>
      </p:sp>
      <p:sp>
        <p:nvSpPr>
          <p:cNvPr id="11" name="Rechteck 10"/>
          <p:cNvSpPr/>
          <p:nvPr/>
        </p:nvSpPr>
        <p:spPr>
          <a:xfrm>
            <a:off x="395536" y="2060848"/>
            <a:ext cx="15121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Requirements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483768" y="2060848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Goals</a:t>
            </a:r>
            <a:br>
              <a:rPr lang="de-DE" dirty="0" smtClean="0"/>
            </a:br>
            <a:r>
              <a:rPr lang="de-DE" dirty="0" smtClean="0"/>
              <a:t>(formal </a:t>
            </a:r>
            <a:r>
              <a:rPr lang="de-DE" dirty="0" err="1" smtClean="0"/>
              <a:t>rep</a:t>
            </a:r>
            <a:r>
              <a:rPr lang="de-DE" dirty="0" smtClean="0"/>
              <a:t>.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Reqs</a:t>
            </a:r>
            <a:r>
              <a:rPr lang="de-DE" dirty="0" smtClean="0"/>
              <a:t>)</a:t>
            </a:r>
          </a:p>
        </p:txBody>
      </p:sp>
      <p:sp>
        <p:nvSpPr>
          <p:cNvPr id="13" name="Pfeil nach rechts 12"/>
          <p:cNvSpPr/>
          <p:nvPr/>
        </p:nvSpPr>
        <p:spPr>
          <a:xfrm>
            <a:off x="1979712" y="234888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Pfeil nach rechts 13"/>
          <p:cNvSpPr/>
          <p:nvPr/>
        </p:nvSpPr>
        <p:spPr>
          <a:xfrm rot="20176942">
            <a:off x="4759409" y="1990781"/>
            <a:ext cx="432048" cy="306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 rot="1249712">
            <a:off x="4756388" y="2525084"/>
            <a:ext cx="432048" cy="306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8028384" y="1556792"/>
            <a:ext cx="720080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QA</a:t>
            </a:r>
            <a:endParaRPr lang="de-DE" dirty="0"/>
          </a:p>
        </p:txBody>
      </p:sp>
      <p:sp>
        <p:nvSpPr>
          <p:cNvPr id="17" name="Ellipse 16"/>
          <p:cNvSpPr/>
          <p:nvPr/>
        </p:nvSpPr>
        <p:spPr>
          <a:xfrm>
            <a:off x="7812360" y="1340768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2</a:t>
            </a:r>
            <a:endParaRPr lang="de-DE" b="1" dirty="0"/>
          </a:p>
        </p:txBody>
      </p:sp>
      <p:sp>
        <p:nvSpPr>
          <p:cNvPr id="18" name="Ellipse 17"/>
          <p:cNvSpPr/>
          <p:nvPr/>
        </p:nvSpPr>
        <p:spPr>
          <a:xfrm>
            <a:off x="1979712" y="1628800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19" name="180-Grad-Pfeil 18"/>
          <p:cNvSpPr/>
          <p:nvPr/>
        </p:nvSpPr>
        <p:spPr>
          <a:xfrm rot="5400000">
            <a:off x="7146286" y="3447002"/>
            <a:ext cx="1584176" cy="540060"/>
          </a:xfrm>
          <a:prstGeom prst="uturnArrow">
            <a:avLst>
              <a:gd name="adj1" fmla="val 25000"/>
              <a:gd name="adj2" fmla="val 25000"/>
              <a:gd name="adj3" fmla="val 23950"/>
              <a:gd name="adj4" fmla="val 53203"/>
              <a:gd name="adj5" fmla="val 10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180-Grad-Pfeil 19"/>
          <p:cNvSpPr/>
          <p:nvPr/>
        </p:nvSpPr>
        <p:spPr>
          <a:xfrm rot="5400000">
            <a:off x="7452320" y="2132856"/>
            <a:ext cx="864096" cy="432048"/>
          </a:xfrm>
          <a:prstGeom prst="uturnArrow">
            <a:avLst>
              <a:gd name="adj1" fmla="val 25000"/>
              <a:gd name="adj2" fmla="val 25000"/>
              <a:gd name="adj3" fmla="val 23950"/>
              <a:gd name="adj4" fmla="val 53203"/>
              <a:gd name="adj5" fmla="val 10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8100392" y="3645024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3</a:t>
            </a:r>
            <a:endParaRPr lang="de-DE" b="1" dirty="0"/>
          </a:p>
        </p:txBody>
      </p:sp>
      <p:sp>
        <p:nvSpPr>
          <p:cNvPr id="22" name="Ellipse 21"/>
          <p:cNvSpPr/>
          <p:nvPr/>
        </p:nvSpPr>
        <p:spPr>
          <a:xfrm>
            <a:off x="5364088" y="5104848"/>
            <a:ext cx="504056" cy="2880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5969648" y="5137528"/>
            <a:ext cx="504056" cy="2880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6588224" y="5085184"/>
            <a:ext cx="504056" cy="2880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7020272" y="5373216"/>
            <a:ext cx="504056" cy="2880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ingekerbter Richtungspfeil 25"/>
          <p:cNvSpPr/>
          <p:nvPr/>
        </p:nvSpPr>
        <p:spPr>
          <a:xfrm>
            <a:off x="5724128" y="4437112"/>
            <a:ext cx="576064" cy="288032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Eingekerbter Richtungspfeil 26"/>
          <p:cNvSpPr/>
          <p:nvPr/>
        </p:nvSpPr>
        <p:spPr>
          <a:xfrm>
            <a:off x="6228184" y="4437112"/>
            <a:ext cx="576064" cy="288032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8" name="Eingekerbter Richtungspfeil 27"/>
          <p:cNvSpPr/>
          <p:nvPr/>
        </p:nvSpPr>
        <p:spPr>
          <a:xfrm>
            <a:off x="6732240" y="4437112"/>
            <a:ext cx="576064" cy="288032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32" name="Gerade Verbindung 31"/>
          <p:cNvCxnSpPr>
            <a:stCxn id="26" idx="2"/>
            <a:endCxn id="22" idx="0"/>
          </p:cNvCxnSpPr>
          <p:nvPr/>
        </p:nvCxnSpPr>
        <p:spPr>
          <a:xfrm rot="5400000">
            <a:off x="5588282" y="4752978"/>
            <a:ext cx="379704" cy="3240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Gerade Verbindung 33"/>
          <p:cNvCxnSpPr>
            <a:stCxn id="27" idx="2"/>
            <a:endCxn id="24" idx="0"/>
          </p:cNvCxnSpPr>
          <p:nvPr/>
        </p:nvCxnSpPr>
        <p:spPr>
          <a:xfrm rot="16200000" flipH="1">
            <a:off x="6462210" y="4707142"/>
            <a:ext cx="360040" cy="39604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Gerade Verbindung 35"/>
          <p:cNvCxnSpPr>
            <a:stCxn id="28" idx="2"/>
            <a:endCxn id="24" idx="0"/>
          </p:cNvCxnSpPr>
          <p:nvPr/>
        </p:nvCxnSpPr>
        <p:spPr>
          <a:xfrm rot="5400000">
            <a:off x="6714238" y="4851158"/>
            <a:ext cx="360040" cy="10801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Gerade Verbindung 37"/>
          <p:cNvCxnSpPr>
            <a:stCxn id="28" idx="2"/>
            <a:endCxn id="25" idx="0"/>
          </p:cNvCxnSpPr>
          <p:nvPr/>
        </p:nvCxnSpPr>
        <p:spPr>
          <a:xfrm rot="16200000" flipH="1">
            <a:off x="6786246" y="4887162"/>
            <a:ext cx="648072" cy="3240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4716016" y="1484784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44" name="Flussdiagramm: Alternativer Prozess 43"/>
          <p:cNvSpPr/>
          <p:nvPr/>
        </p:nvSpPr>
        <p:spPr>
          <a:xfrm>
            <a:off x="467544" y="3573016"/>
            <a:ext cx="4104456" cy="79208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Systematic derivation of Adapt Cases and process specifications from requirements</a:t>
            </a:r>
            <a:endParaRPr lang="en-GB" dirty="0"/>
          </a:p>
        </p:txBody>
      </p:sp>
      <p:sp>
        <p:nvSpPr>
          <p:cNvPr id="31" name="Ellipse 30"/>
          <p:cNvSpPr/>
          <p:nvPr/>
        </p:nvSpPr>
        <p:spPr>
          <a:xfrm>
            <a:off x="179512" y="3789040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45" name="Flussdiagramm: Alternativer Prozess 44"/>
          <p:cNvSpPr/>
          <p:nvPr/>
        </p:nvSpPr>
        <p:spPr>
          <a:xfrm>
            <a:off x="467544" y="4437112"/>
            <a:ext cx="4104456" cy="79208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Analysis of quality properties for adaptive systems</a:t>
            </a:r>
            <a:endParaRPr lang="en-GB" dirty="0"/>
          </a:p>
        </p:txBody>
      </p:sp>
      <p:sp>
        <p:nvSpPr>
          <p:cNvPr id="46" name="Flussdiagramm: Alternativer Prozess 45"/>
          <p:cNvSpPr/>
          <p:nvPr/>
        </p:nvSpPr>
        <p:spPr>
          <a:xfrm>
            <a:off x="467544" y="5301208"/>
            <a:ext cx="4104456" cy="79208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 smtClean="0"/>
              <a:t>Modeling</a:t>
            </a:r>
            <a:r>
              <a:rPr lang="en-GB" dirty="0" smtClean="0"/>
              <a:t> of executable process specifications</a:t>
            </a:r>
            <a:endParaRPr lang="en-GB" dirty="0"/>
          </a:p>
        </p:txBody>
      </p:sp>
      <p:sp>
        <p:nvSpPr>
          <p:cNvPr id="33" name="Ellipse 32"/>
          <p:cNvSpPr/>
          <p:nvPr/>
        </p:nvSpPr>
        <p:spPr>
          <a:xfrm>
            <a:off x="179512" y="4653136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2</a:t>
            </a:r>
            <a:endParaRPr lang="de-DE" b="1" dirty="0"/>
          </a:p>
        </p:txBody>
      </p:sp>
      <p:sp>
        <p:nvSpPr>
          <p:cNvPr id="35" name="Ellipse 34"/>
          <p:cNvSpPr/>
          <p:nvPr/>
        </p:nvSpPr>
        <p:spPr>
          <a:xfrm>
            <a:off x="179512" y="5517232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3</a:t>
            </a:r>
            <a:endParaRPr lang="de-DE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Methodology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ME PASO - Modeling &amp; Execution of Process-driven Adaptive Service Orchestrations</a:t>
            </a:r>
            <a:endParaRPr lang="de-DE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899592" y="3501008"/>
            <a:ext cx="1496372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lt1"/>
                </a:solidFill>
              </a:rPr>
              <a:t>Textual</a:t>
            </a:r>
            <a:r>
              <a:rPr lang="de-DE" dirty="0" smtClean="0">
                <a:solidFill>
                  <a:schemeClr val="lt1"/>
                </a:solidFill>
              </a:rPr>
              <a:t> </a:t>
            </a:r>
          </a:p>
          <a:p>
            <a:pPr algn="ctr"/>
            <a:r>
              <a:rPr lang="de-DE" dirty="0" err="1" smtClean="0">
                <a:solidFill>
                  <a:schemeClr val="lt1"/>
                </a:solidFill>
              </a:rPr>
              <a:t>Requirements</a:t>
            </a:r>
            <a:endParaRPr lang="de-DE" dirty="0">
              <a:solidFill>
                <a:schemeClr val="lt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419872" y="3501008"/>
            <a:ext cx="83452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lt1"/>
                </a:solidFill>
              </a:rPr>
              <a:t>Goals</a:t>
            </a:r>
          </a:p>
          <a:p>
            <a:pPr algn="ctr"/>
            <a:r>
              <a:rPr lang="de-DE" dirty="0" smtClean="0">
                <a:solidFill>
                  <a:schemeClr val="lt1"/>
                </a:solidFill>
              </a:rPr>
              <a:t>(KAOS)</a:t>
            </a:r>
            <a:endParaRPr lang="de-DE" dirty="0">
              <a:solidFill>
                <a:schemeClr val="lt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40152" y="2420888"/>
            <a:ext cx="19800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lt1"/>
                </a:solidFill>
              </a:rPr>
              <a:t>Adapt</a:t>
            </a:r>
            <a:r>
              <a:rPr lang="de-DE" dirty="0" smtClean="0">
                <a:solidFill>
                  <a:schemeClr val="lt1"/>
                </a:solidFill>
              </a:rPr>
              <a:t> </a:t>
            </a:r>
            <a:r>
              <a:rPr lang="de-DE" dirty="0" err="1" smtClean="0">
                <a:solidFill>
                  <a:schemeClr val="lt1"/>
                </a:solidFill>
              </a:rPr>
              <a:t>Cases</a:t>
            </a:r>
            <a:endParaRPr lang="de-DE" dirty="0">
              <a:solidFill>
                <a:schemeClr val="lt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940152" y="5085184"/>
            <a:ext cx="19800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lt1"/>
                </a:solidFill>
              </a:rPr>
              <a:t>IT </a:t>
            </a:r>
            <a:r>
              <a:rPr lang="de-DE" dirty="0" err="1" smtClean="0">
                <a:solidFill>
                  <a:schemeClr val="lt1"/>
                </a:solidFill>
              </a:rPr>
              <a:t>Processes</a:t>
            </a:r>
            <a:endParaRPr lang="de-DE" dirty="0">
              <a:solidFill>
                <a:schemeClr val="lt1"/>
              </a:solidFill>
            </a:endParaRPr>
          </a:p>
        </p:txBody>
      </p:sp>
      <p:cxnSp>
        <p:nvCxnSpPr>
          <p:cNvPr id="11" name="Gerade Verbindung mit Pfeil 10"/>
          <p:cNvCxnSpPr>
            <a:stCxn id="6" idx="3"/>
            <a:endCxn id="7" idx="1"/>
          </p:cNvCxnSpPr>
          <p:nvPr/>
        </p:nvCxnSpPr>
        <p:spPr>
          <a:xfrm>
            <a:off x="2395964" y="3824174"/>
            <a:ext cx="102390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7" idx="3"/>
            <a:endCxn id="8" idx="1"/>
          </p:cNvCxnSpPr>
          <p:nvPr/>
        </p:nvCxnSpPr>
        <p:spPr>
          <a:xfrm flipV="1">
            <a:off x="4254396" y="2605554"/>
            <a:ext cx="1685756" cy="12186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3"/>
            <a:endCxn id="9" idx="1"/>
          </p:cNvCxnSpPr>
          <p:nvPr/>
        </p:nvCxnSpPr>
        <p:spPr>
          <a:xfrm>
            <a:off x="4254396" y="3824174"/>
            <a:ext cx="1685756" cy="14456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ihandform 23"/>
          <p:cNvSpPr/>
          <p:nvPr/>
        </p:nvSpPr>
        <p:spPr>
          <a:xfrm>
            <a:off x="7212707" y="2847975"/>
            <a:ext cx="420687" cy="2200275"/>
          </a:xfrm>
          <a:custGeom>
            <a:avLst/>
            <a:gdLst>
              <a:gd name="connsiteX0" fmla="*/ 9525 w 420687"/>
              <a:gd name="connsiteY0" fmla="*/ 0 h 2200275"/>
              <a:gd name="connsiteX1" fmla="*/ 419100 w 420687"/>
              <a:gd name="connsiteY1" fmla="*/ 1123950 h 2200275"/>
              <a:gd name="connsiteX2" fmla="*/ 0 w 420687"/>
              <a:gd name="connsiteY2" fmla="*/ 22002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0687" h="2200275">
                <a:moveTo>
                  <a:pt x="9525" y="0"/>
                </a:moveTo>
                <a:cubicBezTo>
                  <a:pt x="215106" y="378619"/>
                  <a:pt x="420687" y="757238"/>
                  <a:pt x="419100" y="1123950"/>
                </a:cubicBezTo>
                <a:cubicBezTo>
                  <a:pt x="417513" y="1490662"/>
                  <a:pt x="101600" y="1951038"/>
                  <a:pt x="0" y="2200275"/>
                </a:cubicBezTo>
              </a:path>
            </a:pathLst>
          </a:custGeom>
          <a:ln w="28575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7020272" y="378904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adapt</a:t>
            </a:r>
            <a:endParaRPr lang="de-DE" sz="1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483768" y="350100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extract</a:t>
            </a:r>
            <a:endParaRPr lang="de-DE" sz="1600" dirty="0"/>
          </a:p>
        </p:txBody>
      </p:sp>
      <p:sp>
        <p:nvSpPr>
          <p:cNvPr id="27" name="Textfeld 26"/>
          <p:cNvSpPr txBox="1"/>
          <p:nvPr/>
        </p:nvSpPr>
        <p:spPr>
          <a:xfrm rot="19479575">
            <a:off x="4653573" y="2837391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infer</a:t>
            </a:r>
            <a:endParaRPr lang="de-DE" sz="1600" dirty="0"/>
          </a:p>
        </p:txBody>
      </p:sp>
      <p:sp>
        <p:nvSpPr>
          <p:cNvPr id="28" name="Textfeld 27"/>
          <p:cNvSpPr txBox="1"/>
          <p:nvPr/>
        </p:nvSpPr>
        <p:spPr>
          <a:xfrm rot="2428079">
            <a:off x="4708136" y="420804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infer</a:t>
            </a:r>
            <a:endParaRPr lang="de-DE" sz="1600" dirty="0"/>
          </a:p>
        </p:txBody>
      </p:sp>
      <p:sp>
        <p:nvSpPr>
          <p:cNvPr id="30" name="Freihandform 29"/>
          <p:cNvSpPr/>
          <p:nvPr/>
        </p:nvSpPr>
        <p:spPr>
          <a:xfrm>
            <a:off x="3823271" y="4195763"/>
            <a:ext cx="316681" cy="385365"/>
          </a:xfrm>
          <a:custGeom>
            <a:avLst/>
            <a:gdLst>
              <a:gd name="connsiteX0" fmla="*/ 415925 w 497681"/>
              <a:gd name="connsiteY0" fmla="*/ 0 h 517525"/>
              <a:gd name="connsiteX1" fmla="*/ 477837 w 497681"/>
              <a:gd name="connsiteY1" fmla="*/ 304800 h 517525"/>
              <a:gd name="connsiteX2" fmla="*/ 296862 w 497681"/>
              <a:gd name="connsiteY2" fmla="*/ 495300 h 517525"/>
              <a:gd name="connsiteX3" fmla="*/ 82550 w 497681"/>
              <a:gd name="connsiteY3" fmla="*/ 438150 h 517525"/>
              <a:gd name="connsiteX4" fmla="*/ 1587 w 497681"/>
              <a:gd name="connsiteY4" fmla="*/ 247650 h 517525"/>
              <a:gd name="connsiteX5" fmla="*/ 73025 w 497681"/>
              <a:gd name="connsiteY5" fmla="*/ 4762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681" h="517525">
                <a:moveTo>
                  <a:pt x="415925" y="0"/>
                </a:moveTo>
                <a:cubicBezTo>
                  <a:pt x="456803" y="111125"/>
                  <a:pt x="497681" y="222250"/>
                  <a:pt x="477837" y="304800"/>
                </a:cubicBezTo>
                <a:cubicBezTo>
                  <a:pt x="457993" y="387350"/>
                  <a:pt x="362743" y="473075"/>
                  <a:pt x="296862" y="495300"/>
                </a:cubicBezTo>
                <a:cubicBezTo>
                  <a:pt x="230981" y="517525"/>
                  <a:pt x="131762" y="479425"/>
                  <a:pt x="82550" y="438150"/>
                </a:cubicBezTo>
                <a:cubicBezTo>
                  <a:pt x="33338" y="396875"/>
                  <a:pt x="3175" y="319881"/>
                  <a:pt x="1587" y="247650"/>
                </a:cubicBezTo>
                <a:cubicBezTo>
                  <a:pt x="0" y="175419"/>
                  <a:pt x="36512" y="90090"/>
                  <a:pt x="73025" y="4762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3131840" y="4294837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refine</a:t>
            </a:r>
            <a:endParaRPr lang="de-DE" sz="1600" dirty="0" smtClean="0"/>
          </a:p>
          <a:p>
            <a:r>
              <a:rPr lang="de-DE" sz="1600" dirty="0" smtClean="0"/>
              <a:t>w/ </a:t>
            </a:r>
            <a:r>
              <a:rPr lang="de-DE" sz="1600" dirty="0" err="1" smtClean="0"/>
              <a:t>adaptation</a:t>
            </a:r>
            <a:endParaRPr lang="de-DE" sz="1600" dirty="0"/>
          </a:p>
        </p:txBody>
      </p:sp>
      <p:sp>
        <p:nvSpPr>
          <p:cNvPr id="33" name="Gefaltete Ecke 32"/>
          <p:cNvSpPr/>
          <p:nvPr/>
        </p:nvSpPr>
        <p:spPr>
          <a:xfrm>
            <a:off x="3275856" y="2060848"/>
            <a:ext cx="1080120" cy="864096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KAOS  </a:t>
            </a:r>
            <a:r>
              <a:rPr lang="de-DE" sz="1400" dirty="0" err="1" smtClean="0"/>
              <a:t>Refinement</a:t>
            </a:r>
            <a:r>
              <a:rPr lang="de-DE" sz="1400" dirty="0" smtClean="0"/>
              <a:t> </a:t>
            </a:r>
            <a:r>
              <a:rPr lang="de-DE" sz="1400" dirty="0" err="1" smtClean="0"/>
              <a:t>Concepts</a:t>
            </a:r>
            <a:endParaRPr lang="de-DE" sz="1400" dirty="0"/>
          </a:p>
        </p:txBody>
      </p:sp>
      <p:sp>
        <p:nvSpPr>
          <p:cNvPr id="34" name="Pfeil nach unten 33"/>
          <p:cNvSpPr/>
          <p:nvPr/>
        </p:nvSpPr>
        <p:spPr>
          <a:xfrm>
            <a:off x="3635896" y="2996952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6" name="Gruppieren 35"/>
          <p:cNvGrpSpPr/>
          <p:nvPr/>
        </p:nvGrpSpPr>
        <p:grpSpPr>
          <a:xfrm>
            <a:off x="6516216" y="1052736"/>
            <a:ext cx="936104" cy="1296144"/>
            <a:chOff x="6948264" y="836712"/>
            <a:chExt cx="936104" cy="1296144"/>
          </a:xfrm>
        </p:grpSpPr>
        <p:sp>
          <p:nvSpPr>
            <p:cNvPr id="32" name="Gefaltete Ecke 31"/>
            <p:cNvSpPr/>
            <p:nvPr/>
          </p:nvSpPr>
          <p:spPr>
            <a:xfrm>
              <a:off x="6948264" y="836712"/>
              <a:ext cx="936104" cy="864096"/>
            </a:xfrm>
            <a:prstGeom prst="foldedCorne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 smtClean="0"/>
                <a:t>Adapt</a:t>
              </a:r>
              <a:r>
                <a:rPr lang="de-DE" sz="1400" dirty="0" smtClean="0"/>
                <a:t> Case </a:t>
              </a:r>
              <a:r>
                <a:rPr lang="de-DE" sz="1400" dirty="0" err="1" smtClean="0"/>
                <a:t>Concepts</a:t>
              </a:r>
              <a:endParaRPr lang="de-DE" sz="1400" dirty="0"/>
            </a:p>
          </p:txBody>
        </p:sp>
        <p:sp>
          <p:nvSpPr>
            <p:cNvPr id="35" name="Pfeil nach unten 34"/>
            <p:cNvSpPr/>
            <p:nvPr/>
          </p:nvSpPr>
          <p:spPr>
            <a:xfrm>
              <a:off x="7236296" y="1772816"/>
              <a:ext cx="288032" cy="36004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Pfeil nach oben 39"/>
          <p:cNvSpPr/>
          <p:nvPr/>
        </p:nvSpPr>
        <p:spPr>
          <a:xfrm>
            <a:off x="6732240" y="5589240"/>
            <a:ext cx="288032" cy="36004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Gefaltete Ecke 37"/>
          <p:cNvSpPr/>
          <p:nvPr/>
        </p:nvSpPr>
        <p:spPr>
          <a:xfrm>
            <a:off x="6444208" y="6021288"/>
            <a:ext cx="936104" cy="504056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BPMN</a:t>
            </a:r>
            <a:endParaRPr lang="de-DE" sz="1400" dirty="0"/>
          </a:p>
        </p:txBody>
      </p:sp>
      <p:grpSp>
        <p:nvGrpSpPr>
          <p:cNvPr id="44" name="Gruppieren 43"/>
          <p:cNvGrpSpPr/>
          <p:nvPr/>
        </p:nvGrpSpPr>
        <p:grpSpPr>
          <a:xfrm>
            <a:off x="539552" y="4437112"/>
            <a:ext cx="1728192" cy="1008112"/>
            <a:chOff x="539552" y="4869160"/>
            <a:chExt cx="1728192" cy="1008112"/>
          </a:xfrm>
        </p:grpSpPr>
        <p:sp>
          <p:nvSpPr>
            <p:cNvPr id="43" name="Rechteckige Legende 42"/>
            <p:cNvSpPr/>
            <p:nvPr/>
          </p:nvSpPr>
          <p:spPr>
            <a:xfrm>
              <a:off x="539552" y="4869160"/>
              <a:ext cx="1728192" cy="1008112"/>
            </a:xfrm>
            <a:prstGeom prst="wedgeRectCallout">
              <a:avLst>
                <a:gd name="adj1" fmla="val -14219"/>
                <a:gd name="adj2" fmla="val -72611"/>
              </a:avLst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1" name="Grafik 40" descr="syskoplan_living_network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5576" y="5085184"/>
              <a:ext cx="1240404" cy="221191"/>
            </a:xfrm>
            <a:prstGeom prst="rect">
              <a:avLst/>
            </a:prstGeom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5576" y="5373216"/>
              <a:ext cx="1311343" cy="305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Models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PASO - Modeling &amp; Execution of Process-driven Adaptive Service Orchestrations</a:t>
            </a:r>
            <a:endParaRPr lang="de-DE" dirty="0" smtClean="0"/>
          </a:p>
        </p:txBody>
      </p:sp>
      <p:sp>
        <p:nvSpPr>
          <p:cNvPr id="35" name="Textfeld 34"/>
          <p:cNvSpPr txBox="1"/>
          <p:nvPr/>
        </p:nvSpPr>
        <p:spPr>
          <a:xfrm>
            <a:off x="1835832" y="2206605"/>
            <a:ext cx="12240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i="1" dirty="0" smtClean="0"/>
              <a:t>BPMN Profile</a:t>
            </a:r>
            <a:endParaRPr lang="de-DE" b="1" i="1" dirty="0"/>
          </a:p>
        </p:txBody>
      </p:sp>
      <p:grpSp>
        <p:nvGrpSpPr>
          <p:cNvPr id="63" name="Gruppieren 62"/>
          <p:cNvGrpSpPr/>
          <p:nvPr/>
        </p:nvGrpSpPr>
        <p:grpSpPr>
          <a:xfrm>
            <a:off x="395536" y="2564904"/>
            <a:ext cx="8424936" cy="648072"/>
            <a:chOff x="395536" y="2780928"/>
            <a:chExt cx="8424936" cy="648072"/>
          </a:xfrm>
        </p:grpSpPr>
        <p:cxnSp>
          <p:nvCxnSpPr>
            <p:cNvPr id="37" name="Gerade Verbindung 36"/>
            <p:cNvCxnSpPr/>
            <p:nvPr/>
          </p:nvCxnSpPr>
          <p:spPr>
            <a:xfrm>
              <a:off x="395536" y="3429000"/>
              <a:ext cx="842493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feld 37"/>
            <p:cNvSpPr txBox="1"/>
            <p:nvPr/>
          </p:nvSpPr>
          <p:spPr>
            <a:xfrm>
              <a:off x="395536" y="2780928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1"/>
                  </a:solidFill>
                </a:rPr>
                <a:t>M2</a:t>
              </a:r>
              <a:endParaRPr lang="de-DE" sz="32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39" name="Textfeld 38"/>
          <p:cNvSpPr txBox="1"/>
          <p:nvPr/>
        </p:nvSpPr>
        <p:spPr>
          <a:xfrm>
            <a:off x="4391980" y="1628800"/>
            <a:ext cx="93610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i="1" dirty="0" smtClean="0"/>
              <a:t>UML</a:t>
            </a:r>
          </a:p>
        </p:txBody>
      </p:sp>
      <p:cxnSp>
        <p:nvCxnSpPr>
          <p:cNvPr id="41" name="Gerade Verbindung mit Pfeil 40"/>
          <p:cNvCxnSpPr>
            <a:stCxn id="35" idx="3"/>
            <a:endCxn id="39" idx="1"/>
          </p:cNvCxnSpPr>
          <p:nvPr/>
        </p:nvCxnSpPr>
        <p:spPr>
          <a:xfrm flipV="1">
            <a:off x="3059832" y="1813466"/>
            <a:ext cx="1332148" cy="7163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6516216" y="2206605"/>
            <a:ext cx="20160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i="1" dirty="0" err="1" smtClean="0"/>
              <a:t>Adapt</a:t>
            </a:r>
            <a:r>
              <a:rPr lang="de-DE" b="1" i="1" dirty="0" smtClean="0"/>
              <a:t> </a:t>
            </a:r>
            <a:r>
              <a:rPr lang="de-DE" b="1" i="1" dirty="0" err="1" smtClean="0"/>
              <a:t>Cases</a:t>
            </a:r>
            <a:endParaRPr lang="de-DE" b="1" i="1" dirty="0" smtClean="0"/>
          </a:p>
          <a:p>
            <a:pPr algn="ctr"/>
            <a:r>
              <a:rPr lang="de-DE" b="1" i="1" dirty="0" smtClean="0"/>
              <a:t>Profile</a:t>
            </a:r>
            <a:endParaRPr lang="de-DE" b="1" i="1" dirty="0"/>
          </a:p>
        </p:txBody>
      </p:sp>
      <p:cxnSp>
        <p:nvCxnSpPr>
          <p:cNvPr id="46" name="Gerade Verbindung mit Pfeil 45"/>
          <p:cNvCxnSpPr>
            <a:stCxn id="44" idx="1"/>
            <a:endCxn id="39" idx="3"/>
          </p:cNvCxnSpPr>
          <p:nvPr/>
        </p:nvCxnSpPr>
        <p:spPr>
          <a:xfrm rot="10800000">
            <a:off x="5328084" y="1813467"/>
            <a:ext cx="1188132" cy="7163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 rot="19927218">
            <a:off x="3074707" y="1971729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i="1" dirty="0" err="1" smtClean="0"/>
              <a:t>extend</a:t>
            </a:r>
            <a:endParaRPr lang="de-DE" sz="1200" i="1" dirty="0"/>
          </a:p>
        </p:txBody>
      </p:sp>
      <p:sp>
        <p:nvSpPr>
          <p:cNvPr id="62" name="Textfeld 61"/>
          <p:cNvSpPr txBox="1"/>
          <p:nvPr/>
        </p:nvSpPr>
        <p:spPr>
          <a:xfrm rot="1920224">
            <a:off x="5421944" y="194355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i="1" dirty="0" err="1" smtClean="0"/>
              <a:t>extend</a:t>
            </a:r>
            <a:endParaRPr lang="de-DE" sz="1200" i="1" dirty="0"/>
          </a:p>
        </p:txBody>
      </p:sp>
      <p:grpSp>
        <p:nvGrpSpPr>
          <p:cNvPr id="64" name="Gruppieren 63"/>
          <p:cNvGrpSpPr/>
          <p:nvPr/>
        </p:nvGrpSpPr>
        <p:grpSpPr>
          <a:xfrm>
            <a:off x="395536" y="4221088"/>
            <a:ext cx="8424936" cy="648072"/>
            <a:chOff x="395536" y="2780928"/>
            <a:chExt cx="8424936" cy="648072"/>
          </a:xfrm>
        </p:grpSpPr>
        <p:cxnSp>
          <p:nvCxnSpPr>
            <p:cNvPr id="65" name="Gerade Verbindung 64"/>
            <p:cNvCxnSpPr/>
            <p:nvPr/>
          </p:nvCxnSpPr>
          <p:spPr>
            <a:xfrm>
              <a:off x="395536" y="3429000"/>
              <a:ext cx="842493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feld 65"/>
            <p:cNvSpPr txBox="1"/>
            <p:nvPr/>
          </p:nvSpPr>
          <p:spPr>
            <a:xfrm>
              <a:off x="395536" y="2780928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1"/>
                  </a:solidFill>
                </a:rPr>
                <a:t>M1</a:t>
              </a:r>
              <a:endParaRPr lang="de-DE" sz="32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68" name="Textfeld 67"/>
          <p:cNvSpPr txBox="1"/>
          <p:nvPr/>
        </p:nvSpPr>
        <p:spPr>
          <a:xfrm>
            <a:off x="1835832" y="3501008"/>
            <a:ext cx="122400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BPMN Model</a:t>
            </a:r>
            <a:endParaRPr lang="de-DE" b="1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6516216" y="3501008"/>
            <a:ext cx="2016224" cy="1152128"/>
            <a:chOff x="6516216" y="3861048"/>
            <a:chExt cx="2016224" cy="1152128"/>
          </a:xfrm>
        </p:grpSpPr>
        <p:sp>
          <p:nvSpPr>
            <p:cNvPr id="67" name="Textfeld 66"/>
            <p:cNvSpPr txBox="1"/>
            <p:nvPr/>
          </p:nvSpPr>
          <p:spPr>
            <a:xfrm>
              <a:off x="6516216" y="3861048"/>
              <a:ext cx="2016224" cy="1152128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de-DE" b="1" dirty="0" err="1" smtClean="0"/>
                <a:t>Adapt</a:t>
              </a:r>
              <a:r>
                <a:rPr lang="de-DE" b="1" dirty="0" smtClean="0"/>
                <a:t> </a:t>
              </a:r>
              <a:r>
                <a:rPr lang="de-DE" b="1" dirty="0" err="1" smtClean="0"/>
                <a:t>Cases</a:t>
              </a:r>
              <a:endParaRPr lang="de-DE" b="1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6588224" y="4293096"/>
              <a:ext cx="900000" cy="2769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Monitor</a:t>
              </a:r>
              <a:endParaRPr lang="de-DE" sz="12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7560432" y="4293096"/>
              <a:ext cx="900000" cy="2769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Adaptation</a:t>
              </a:r>
              <a:endParaRPr lang="de-DE" sz="12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7092280" y="4640436"/>
              <a:ext cx="900000" cy="27699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/>
                <a:t>Context</a:t>
              </a:r>
              <a:endParaRPr lang="de-DE" sz="1200" dirty="0"/>
            </a:p>
          </p:txBody>
        </p:sp>
      </p:grpSp>
      <p:sp>
        <p:nvSpPr>
          <p:cNvPr id="73" name="Freihandform 72"/>
          <p:cNvSpPr/>
          <p:nvPr/>
        </p:nvSpPr>
        <p:spPr>
          <a:xfrm>
            <a:off x="3090333" y="3522423"/>
            <a:ext cx="3318934" cy="410633"/>
          </a:xfrm>
          <a:custGeom>
            <a:avLst/>
            <a:gdLst>
              <a:gd name="connsiteX0" fmla="*/ 3318934 w 3318934"/>
              <a:gd name="connsiteY0" fmla="*/ 410633 h 410633"/>
              <a:gd name="connsiteX1" fmla="*/ 1803400 w 3318934"/>
              <a:gd name="connsiteY1" fmla="*/ 4233 h 410633"/>
              <a:gd name="connsiteX2" fmla="*/ 0 w 3318934"/>
              <a:gd name="connsiteY2" fmla="*/ 385233 h 41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18934" h="410633">
                <a:moveTo>
                  <a:pt x="3318934" y="410633"/>
                </a:moveTo>
                <a:cubicBezTo>
                  <a:pt x="2837745" y="209549"/>
                  <a:pt x="2356556" y="8466"/>
                  <a:pt x="1803400" y="4233"/>
                </a:cubicBezTo>
                <a:cubicBezTo>
                  <a:pt x="1250244" y="0"/>
                  <a:pt x="625122" y="192616"/>
                  <a:pt x="0" y="385233"/>
                </a:cubicBezTo>
              </a:path>
            </a:pathLst>
          </a:custGeom>
          <a:ln w="28575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/>
          <p:cNvSpPr txBox="1"/>
          <p:nvPr/>
        </p:nvSpPr>
        <p:spPr>
          <a:xfrm>
            <a:off x="4211960" y="3553271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defines</a:t>
            </a:r>
            <a:r>
              <a:rPr lang="de-DE" sz="1400" dirty="0" smtClean="0"/>
              <a:t> </a:t>
            </a:r>
            <a:r>
              <a:rPr lang="de-DE" sz="1400" dirty="0" err="1" smtClean="0"/>
              <a:t>adaptation</a:t>
            </a:r>
            <a:endParaRPr lang="de-DE" sz="1400" dirty="0"/>
          </a:p>
        </p:txBody>
      </p:sp>
      <p:grpSp>
        <p:nvGrpSpPr>
          <p:cNvPr id="76" name="Gruppieren 75"/>
          <p:cNvGrpSpPr/>
          <p:nvPr/>
        </p:nvGrpSpPr>
        <p:grpSpPr>
          <a:xfrm>
            <a:off x="395536" y="5661248"/>
            <a:ext cx="8424936" cy="648072"/>
            <a:chOff x="395536" y="2780928"/>
            <a:chExt cx="8424936" cy="648072"/>
          </a:xfrm>
        </p:grpSpPr>
        <p:cxnSp>
          <p:nvCxnSpPr>
            <p:cNvPr id="77" name="Gerade Verbindung 76"/>
            <p:cNvCxnSpPr/>
            <p:nvPr/>
          </p:nvCxnSpPr>
          <p:spPr>
            <a:xfrm>
              <a:off x="395536" y="3429000"/>
              <a:ext cx="842493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feld 77"/>
            <p:cNvSpPr txBox="1"/>
            <p:nvPr/>
          </p:nvSpPr>
          <p:spPr>
            <a:xfrm>
              <a:off x="395536" y="2780928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1"/>
                  </a:solidFill>
                </a:rPr>
                <a:t>M0</a:t>
              </a:r>
              <a:endParaRPr lang="de-DE" sz="32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9" name="Textfeld 78"/>
          <p:cNvSpPr txBox="1"/>
          <p:nvPr/>
        </p:nvSpPr>
        <p:spPr>
          <a:xfrm>
            <a:off x="1835832" y="5193296"/>
            <a:ext cx="1224000" cy="90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Running</a:t>
            </a:r>
            <a:r>
              <a:rPr lang="de-DE" b="1" dirty="0" smtClean="0"/>
              <a:t> Business </a:t>
            </a:r>
            <a:r>
              <a:rPr lang="de-DE" b="1" dirty="0" err="1" smtClean="0"/>
              <a:t>Process</a:t>
            </a:r>
            <a:endParaRPr lang="de-DE" b="1" dirty="0"/>
          </a:p>
        </p:txBody>
      </p:sp>
      <p:sp>
        <p:nvSpPr>
          <p:cNvPr id="81" name="Textfeld 80"/>
          <p:cNvSpPr txBox="1"/>
          <p:nvPr/>
        </p:nvSpPr>
        <p:spPr>
          <a:xfrm>
            <a:off x="6516216" y="5121288"/>
            <a:ext cx="2016224" cy="90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de-DE" b="1" dirty="0" err="1" smtClean="0"/>
              <a:t>Running</a:t>
            </a:r>
            <a:r>
              <a:rPr lang="de-DE" b="1" dirty="0" smtClean="0"/>
              <a:t> Adaptation </a:t>
            </a:r>
          </a:p>
          <a:p>
            <a:pPr algn="ctr"/>
            <a:r>
              <a:rPr lang="de-DE" b="1" dirty="0" smtClean="0"/>
              <a:t>Engine</a:t>
            </a:r>
            <a:endParaRPr lang="de-DE" b="1" dirty="0"/>
          </a:p>
        </p:txBody>
      </p:sp>
      <p:sp>
        <p:nvSpPr>
          <p:cNvPr id="85" name="Freihandform 84"/>
          <p:cNvSpPr/>
          <p:nvPr/>
        </p:nvSpPr>
        <p:spPr>
          <a:xfrm>
            <a:off x="3090333" y="5157192"/>
            <a:ext cx="3318934" cy="410633"/>
          </a:xfrm>
          <a:custGeom>
            <a:avLst/>
            <a:gdLst>
              <a:gd name="connsiteX0" fmla="*/ 3318934 w 3318934"/>
              <a:gd name="connsiteY0" fmla="*/ 410633 h 410633"/>
              <a:gd name="connsiteX1" fmla="*/ 1803400 w 3318934"/>
              <a:gd name="connsiteY1" fmla="*/ 4233 h 410633"/>
              <a:gd name="connsiteX2" fmla="*/ 0 w 3318934"/>
              <a:gd name="connsiteY2" fmla="*/ 385233 h 41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18934" h="410633">
                <a:moveTo>
                  <a:pt x="3318934" y="410633"/>
                </a:moveTo>
                <a:cubicBezTo>
                  <a:pt x="2837745" y="209549"/>
                  <a:pt x="2356556" y="8466"/>
                  <a:pt x="1803400" y="4233"/>
                </a:cubicBezTo>
                <a:cubicBezTo>
                  <a:pt x="1250244" y="0"/>
                  <a:pt x="625122" y="192616"/>
                  <a:pt x="0" y="385233"/>
                </a:cubicBezTo>
              </a:path>
            </a:pathLst>
          </a:custGeom>
          <a:ln w="28575"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Textfeld 85"/>
          <p:cNvSpPr txBox="1"/>
          <p:nvPr/>
        </p:nvSpPr>
        <p:spPr>
          <a:xfrm>
            <a:off x="4211960" y="518804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adapt</a:t>
            </a:r>
            <a:endParaRPr lang="de-DE" sz="1400" dirty="0"/>
          </a:p>
        </p:txBody>
      </p:sp>
      <p:pic>
        <p:nvPicPr>
          <p:cNvPr id="4" name="Picture 2" descr="C:\Dokumente und Einstellungen\bnagel\Desktop\Bil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1621" y="260648"/>
            <a:ext cx="2944875" cy="1281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683568" y="3284984"/>
            <a:ext cx="5616624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Analysis Framework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Analysis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PASO - Modeling &amp; Execution of Process-driven Adaptive Service Orchestrations</a:t>
            </a:r>
            <a:endParaRPr lang="de-DE" dirty="0" smtClean="0"/>
          </a:p>
        </p:txBody>
      </p:sp>
      <p:pic>
        <p:nvPicPr>
          <p:cNvPr id="2050" name="Picture 2" descr="C:\Users\luckey\Desktop\Bild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088232" cy="1156743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1115616" y="5085184"/>
            <a:ext cx="158417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Adapt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851920" y="5085184"/>
            <a:ext cx="2088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Business </a:t>
            </a:r>
            <a:r>
              <a:rPr lang="de-DE" dirty="0" err="1" smtClean="0"/>
              <a:t>Processes</a:t>
            </a:r>
            <a:endParaRPr lang="de-DE" dirty="0"/>
          </a:p>
        </p:txBody>
      </p:sp>
      <p:cxnSp>
        <p:nvCxnSpPr>
          <p:cNvPr id="9" name="Gerade Verbindung mit Pfeil 8"/>
          <p:cNvCxnSpPr>
            <a:stCxn id="6" idx="3"/>
            <a:endCxn id="7" idx="1"/>
          </p:cNvCxnSpPr>
          <p:nvPr/>
        </p:nvCxnSpPr>
        <p:spPr>
          <a:xfrm>
            <a:off x="2699792" y="5269850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843808" y="5013176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/>
              <a:t>adapt</a:t>
            </a:r>
            <a:endParaRPr lang="de-DE" sz="14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115616" y="4725144"/>
            <a:ext cx="158417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Semantics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3851920" y="4725144"/>
            <a:ext cx="2088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Semantics</a:t>
            </a:r>
            <a:endParaRPr lang="de-DE" dirty="0"/>
          </a:p>
        </p:txBody>
      </p:sp>
      <p:sp>
        <p:nvSpPr>
          <p:cNvPr id="20" name="Freihandform 19"/>
          <p:cNvSpPr/>
          <p:nvPr/>
        </p:nvSpPr>
        <p:spPr>
          <a:xfrm rot="13158400">
            <a:off x="6048538" y="2827565"/>
            <a:ext cx="666198" cy="580122"/>
          </a:xfrm>
          <a:custGeom>
            <a:avLst/>
            <a:gdLst>
              <a:gd name="connsiteX0" fmla="*/ 415925 w 497681"/>
              <a:gd name="connsiteY0" fmla="*/ 0 h 517525"/>
              <a:gd name="connsiteX1" fmla="*/ 477837 w 497681"/>
              <a:gd name="connsiteY1" fmla="*/ 304800 h 517525"/>
              <a:gd name="connsiteX2" fmla="*/ 296862 w 497681"/>
              <a:gd name="connsiteY2" fmla="*/ 495300 h 517525"/>
              <a:gd name="connsiteX3" fmla="*/ 82550 w 497681"/>
              <a:gd name="connsiteY3" fmla="*/ 438150 h 517525"/>
              <a:gd name="connsiteX4" fmla="*/ 1587 w 497681"/>
              <a:gd name="connsiteY4" fmla="*/ 247650 h 517525"/>
              <a:gd name="connsiteX5" fmla="*/ 73025 w 497681"/>
              <a:gd name="connsiteY5" fmla="*/ 4762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681" h="517525">
                <a:moveTo>
                  <a:pt x="415925" y="0"/>
                </a:moveTo>
                <a:cubicBezTo>
                  <a:pt x="456803" y="111125"/>
                  <a:pt x="497681" y="222250"/>
                  <a:pt x="477837" y="304800"/>
                </a:cubicBezTo>
                <a:cubicBezTo>
                  <a:pt x="457993" y="387350"/>
                  <a:pt x="362743" y="473075"/>
                  <a:pt x="296862" y="495300"/>
                </a:cubicBezTo>
                <a:cubicBezTo>
                  <a:pt x="230981" y="517525"/>
                  <a:pt x="131762" y="479425"/>
                  <a:pt x="82550" y="438150"/>
                </a:cubicBezTo>
                <a:cubicBezTo>
                  <a:pt x="33338" y="396875"/>
                  <a:pt x="3175" y="319881"/>
                  <a:pt x="1587" y="247650"/>
                </a:cubicBezTo>
                <a:cubicBezTo>
                  <a:pt x="0" y="175419"/>
                  <a:pt x="36512" y="90090"/>
                  <a:pt x="73025" y="4762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ige Legende 20"/>
          <p:cNvSpPr/>
          <p:nvPr/>
        </p:nvSpPr>
        <p:spPr>
          <a:xfrm>
            <a:off x="6804248" y="2132856"/>
            <a:ext cx="1944216" cy="1152128"/>
          </a:xfrm>
          <a:prstGeom prst="wedgeRectCallout">
            <a:avLst>
              <a:gd name="adj1" fmla="val -70478"/>
              <a:gd name="adj2" fmla="val 4085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b="1" dirty="0" smtClean="0"/>
              <a:t>Quality Properties </a:t>
            </a:r>
            <a:r>
              <a:rPr lang="de-DE" dirty="0" err="1" smtClean="0"/>
              <a:t>for</a:t>
            </a:r>
            <a:r>
              <a:rPr lang="de-DE" dirty="0" smtClean="0"/>
              <a:t> Adaptive Systems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15616" y="4005064"/>
            <a:ext cx="482453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Model </a:t>
            </a:r>
            <a:r>
              <a:rPr lang="de-DE" dirty="0" err="1" smtClean="0"/>
              <a:t>Checker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15616" y="4374396"/>
            <a:ext cx="482453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Quality Properties</a:t>
            </a:r>
            <a:endParaRPr lang="de-DE" dirty="0"/>
          </a:p>
        </p:txBody>
      </p:sp>
      <p:pic>
        <p:nvPicPr>
          <p:cNvPr id="17" name="Picture 2" descr="C:\Dokumente und Einstellungen\bnagel\Desktop\Bild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621" y="260648"/>
            <a:ext cx="2944875" cy="1281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Tools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525963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Modeling Environment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Support</a:t>
            </a:r>
          </a:p>
          <a:p>
            <a:pPr lvl="1"/>
            <a:r>
              <a:rPr lang="de-DE" dirty="0" err="1" smtClean="0"/>
              <a:t>Adapt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endParaRPr lang="de-DE" dirty="0" smtClean="0"/>
          </a:p>
          <a:p>
            <a:pPr lvl="1"/>
            <a:r>
              <a:rPr lang="de-DE" dirty="0" smtClean="0"/>
              <a:t>Business </a:t>
            </a:r>
            <a:r>
              <a:rPr lang="de-DE" dirty="0" err="1" smtClean="0"/>
              <a:t>Processes</a:t>
            </a:r>
            <a:endParaRPr lang="de-DE" dirty="0" smtClean="0"/>
          </a:p>
          <a:p>
            <a:pPr lvl="1"/>
            <a:r>
              <a:rPr lang="de-DE" dirty="0" err="1" smtClean="0"/>
              <a:t>Dependencies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smtClean="0"/>
              <a:t>Integration </a:t>
            </a:r>
            <a:r>
              <a:rPr lang="de-DE" dirty="0" err="1" smtClean="0"/>
              <a:t>with</a:t>
            </a:r>
            <a:r>
              <a:rPr lang="de-DE" dirty="0" smtClean="0"/>
              <a:t> Analysis </a:t>
            </a:r>
            <a:r>
              <a:rPr lang="de-DE" dirty="0" err="1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Workbench</a:t>
            </a:r>
            <a:r>
              <a:rPr lang="de-DE" dirty="0" smtClean="0"/>
              <a:t> DMM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PASO - Modeling &amp; Execution of Process-driven Adaptive Service Orchestrations</a:t>
            </a:r>
            <a:endParaRPr lang="de-DE" dirty="0" smtClean="0"/>
          </a:p>
        </p:txBody>
      </p:sp>
      <p:pic>
        <p:nvPicPr>
          <p:cNvPr id="3074" name="Picture 2" descr="C:\Users\luckey\Desktop\Bild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390" y="4941168"/>
            <a:ext cx="2663020" cy="1224136"/>
          </a:xfrm>
          <a:prstGeom prst="rect">
            <a:avLst/>
          </a:prstGeom>
          <a:noFill/>
        </p:spPr>
      </p:pic>
      <p:pic>
        <p:nvPicPr>
          <p:cNvPr id="5" name="Picture 2" descr="C:\Users\luckey\Desktop\Bild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768" y="3192826"/>
            <a:ext cx="2376264" cy="1316294"/>
          </a:xfrm>
          <a:prstGeom prst="rect">
            <a:avLst/>
          </a:prstGeom>
          <a:noFill/>
        </p:spPr>
      </p:pic>
      <p:pic>
        <p:nvPicPr>
          <p:cNvPr id="6" name="Picture 2" descr="C:\Users\luckey\Desktop\Bild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556792"/>
            <a:ext cx="2992697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365875" algn="l"/>
              </a:tabLst>
            </a:pPr>
            <a:r>
              <a:rPr lang="en-US" dirty="0" smtClean="0"/>
              <a:t>Next steps ...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Seminar:</a:t>
            </a:r>
            <a:endParaRPr lang="en-US" sz="2000" dirty="0" smtClean="0"/>
          </a:p>
          <a:p>
            <a:pPr lvl="1"/>
            <a:r>
              <a:rPr lang="en-US" sz="2000" dirty="0" smtClean="0"/>
              <a:t>Read the papers proposed for your topic</a:t>
            </a:r>
          </a:p>
          <a:p>
            <a:pPr lvl="1"/>
            <a:r>
              <a:rPr lang="en-US" sz="2000" dirty="0" smtClean="0"/>
              <a:t>Make an appointment with your supervisor</a:t>
            </a:r>
          </a:p>
          <a:p>
            <a:pPr lvl="1"/>
            <a:r>
              <a:rPr lang="en-US" sz="2000" dirty="0" smtClean="0"/>
              <a:t>If you have any questions ... ASK </a:t>
            </a:r>
            <a:r>
              <a:rPr lang="en-US" sz="2000" dirty="0" smtClean="0">
                <a:sym typeface="Wingdings" pitchFamily="2" charset="2"/>
              </a:rPr>
              <a:t></a:t>
            </a: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 smtClean="0"/>
              <a:t>Mailing List &amp; SVN Repository: </a:t>
            </a:r>
          </a:p>
          <a:p>
            <a:pPr lvl="1"/>
            <a:r>
              <a:rPr lang="en-US" sz="2000" dirty="0" smtClean="0"/>
              <a:t>If you have received Christian mail to the ME PASO mailing list, please send us a short notification with your IMT login (needed for SVN access)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PASO - Modeling &amp; Execution of Process-driven Adaptive Service Orchestrations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Deadlines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8.5.	Peer Review Version 0.8</a:t>
            </a:r>
          </a:p>
          <a:p>
            <a:r>
              <a:rPr lang="de-DE" dirty="0" smtClean="0"/>
              <a:t>12.5.	Peer Review Deadline</a:t>
            </a:r>
          </a:p>
          <a:p>
            <a:r>
              <a:rPr lang="de-DE" dirty="0" smtClean="0"/>
              <a:t>16.5.	Version 0.9</a:t>
            </a:r>
          </a:p>
          <a:p>
            <a:r>
              <a:rPr lang="de-DE" dirty="0" smtClean="0"/>
              <a:t>19.5.	Review by Supervisors</a:t>
            </a:r>
          </a:p>
          <a:p>
            <a:r>
              <a:rPr lang="de-DE" dirty="0" smtClean="0"/>
              <a:t>22.5.	Deadline Version 1.0</a:t>
            </a:r>
          </a:p>
          <a:p>
            <a:endParaRPr lang="de-DE" dirty="0"/>
          </a:p>
          <a:p>
            <a:r>
              <a:rPr lang="de-DE" dirty="0" smtClean="0"/>
              <a:t>Deadline Time: 23:59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PASO - Modeling &amp; Execution of Process-driven Adaptive Service Orchestrations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7472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 PASO - Modeling &amp; Execution of Process-driven Adaptive Service Orchestrations</a:t>
            </a:r>
            <a:endParaRPr lang="de-DE" dirty="0" smtClean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772363"/>
              </p:ext>
            </p:extLst>
          </p:nvPr>
        </p:nvGraphicFramePr>
        <p:xfrm>
          <a:off x="107504" y="155024"/>
          <a:ext cx="889248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888"/>
                <a:gridCol w="2736304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Supervisor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Peer Reviewer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sz="1400" dirty="0" smtClean="0"/>
                        <a:t>Adaptive </a:t>
                      </a:r>
                      <a:r>
                        <a:rPr lang="de-DE" sz="1400" dirty="0" smtClean="0"/>
                        <a:t>Systems (Junaid)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Markus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Tamas</a:t>
                      </a:r>
                      <a:r>
                        <a:rPr lang="en-GB" sz="1400" dirty="0" smtClean="0"/>
                        <a:t>, Felix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Adapt </a:t>
                      </a:r>
                      <a:r>
                        <a:rPr lang="de-DE" sz="1400" dirty="0" smtClean="0"/>
                        <a:t>Cases (Navneeta)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Markus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Sherko</a:t>
                      </a:r>
                      <a:r>
                        <a:rPr lang="en-GB" sz="1400" dirty="0" smtClean="0"/>
                        <a:t>,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Thaduri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Quality Assurance of </a:t>
                      </a:r>
                      <a:r>
                        <a:rPr lang="de-DE" sz="1400" dirty="0" smtClean="0"/>
                        <a:t>Processes (Christian</a:t>
                      </a:r>
                      <a:r>
                        <a:rPr lang="de-DE" sz="1400" baseline="0" dirty="0" smtClean="0"/>
                        <a:t> Thanos)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Markus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Mouli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Shilpa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Dynamic Meta </a:t>
                      </a:r>
                      <a:r>
                        <a:rPr lang="de-DE" sz="1400" dirty="0" smtClean="0"/>
                        <a:t>Modeling (</a:t>
                      </a:r>
                      <a:r>
                        <a:rPr lang="de-DE" sz="1400" dirty="0" smtClean="0"/>
                        <a:t>Anuradha Karnam)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Christian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Soltenborn</a:t>
                      </a:r>
                      <a:r>
                        <a:rPr lang="en-GB" sz="1400" baseline="0" dirty="0" smtClean="0"/>
                        <a:t/>
                      </a:r>
                      <a:br>
                        <a:rPr lang="en-GB" sz="1400" baseline="0" dirty="0" smtClean="0"/>
                      </a:br>
                      <a:r>
                        <a:rPr lang="en-GB" sz="1400" baseline="0" dirty="0" smtClean="0"/>
                        <a:t>(</a:t>
                      </a:r>
                      <a:r>
                        <a:rPr lang="de-DE" sz="1400" baseline="0" dirty="0" err="1" smtClean="0"/>
                        <a:t>Please</a:t>
                      </a:r>
                      <a:r>
                        <a:rPr lang="de-DE" sz="1400" dirty="0" smtClean="0">
                          <a:sym typeface="Wingdings" pitchFamily="2" charset="2"/>
                        </a:rPr>
                        <a:t> </a:t>
                      </a:r>
                      <a:r>
                        <a:rPr lang="de-DE" sz="1400" dirty="0" err="1" smtClean="0">
                          <a:sym typeface="Wingdings" pitchFamily="2" charset="2"/>
                        </a:rPr>
                        <a:t>contact</a:t>
                      </a:r>
                      <a:r>
                        <a:rPr lang="de-DE" sz="1400" dirty="0" smtClean="0">
                          <a:sym typeface="Wingdings" pitchFamily="2" charset="2"/>
                        </a:rPr>
                        <a:t> Markus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Shinu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Suman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Eclipse and </a:t>
                      </a:r>
                      <a:r>
                        <a:rPr lang="de-DE" sz="1400" dirty="0" smtClean="0"/>
                        <a:t>EMF (Tamas)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Christian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Soltenborn</a:t>
                      </a:r>
                      <a:r>
                        <a:rPr lang="en-GB" sz="1400" baseline="0" dirty="0" smtClean="0"/>
                        <a:t/>
                      </a:r>
                      <a:br>
                        <a:rPr lang="en-GB" sz="1400" baseline="0" dirty="0" smtClean="0"/>
                      </a:br>
                      <a:r>
                        <a:rPr lang="en-GB" sz="1400" baseline="0" dirty="0" smtClean="0"/>
                        <a:t>(</a:t>
                      </a:r>
                      <a:r>
                        <a:rPr lang="de-DE" sz="1400" baseline="0" dirty="0" smtClean="0"/>
                        <a:t>Please</a:t>
                      </a:r>
                      <a:r>
                        <a:rPr lang="de-DE" sz="1400" dirty="0" smtClean="0">
                          <a:sym typeface="Wingdings" pitchFamily="2" charset="2"/>
                        </a:rPr>
                        <a:t> contact </a:t>
                      </a:r>
                      <a:r>
                        <a:rPr lang="de-DE" sz="1400" dirty="0" smtClean="0">
                          <a:sym typeface="Wingdings" pitchFamily="2" charset="2"/>
                        </a:rPr>
                        <a:t>Christian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Suman</a:t>
                      </a:r>
                      <a:r>
                        <a:rPr lang="en-GB" sz="1400" dirty="0" smtClean="0"/>
                        <a:t>, Elena</a:t>
                      </a:r>
                      <a:endParaRPr lang="en-GB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BPMN and </a:t>
                      </a:r>
                      <a:r>
                        <a:rPr lang="de-DE" sz="1400" dirty="0" smtClean="0"/>
                        <a:t>BPEL (Felix)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Christian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Junaid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Navneeta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BPM and </a:t>
                      </a:r>
                      <a:r>
                        <a:rPr lang="de-DE" sz="1400" dirty="0" smtClean="0"/>
                        <a:t>SOA (Sherko)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Christian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Christian, Johann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Process Aware Information </a:t>
                      </a:r>
                      <a:r>
                        <a:rPr lang="de-DE" sz="1400" dirty="0" smtClean="0"/>
                        <a:t>Systems (Thaduri Madhu Babu)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Christian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Elena,</a:t>
                      </a:r>
                      <a:r>
                        <a:rPr lang="en-GB" sz="1400" baseline="0" dirty="0" smtClean="0"/>
                        <a:t> Johann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Adaptive Service </a:t>
                      </a:r>
                      <a:r>
                        <a:rPr lang="de-DE" sz="1400" dirty="0" smtClean="0"/>
                        <a:t>Orchestration (Mouli)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Benjamin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Junaid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Navneeta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Goal-oriented Requirements </a:t>
                      </a:r>
                      <a:r>
                        <a:rPr lang="de-DE" sz="1400" dirty="0" smtClean="0"/>
                        <a:t>Engineering (Shilpa Seshadri)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Benjamin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Christian,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Anuradha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From Goals to a System Design for Adaptive </a:t>
                      </a:r>
                      <a:r>
                        <a:rPr lang="de-DE" sz="1400" dirty="0" smtClean="0"/>
                        <a:t>Systems (Shinu)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Benjamin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Tamas</a:t>
                      </a:r>
                      <a:r>
                        <a:rPr lang="en-GB" sz="1400" dirty="0" smtClean="0"/>
                        <a:t>, Felix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UI Integration </a:t>
                      </a:r>
                      <a:r>
                        <a:rPr lang="de-DE" sz="1400" dirty="0" smtClean="0"/>
                        <a:t>(Suman)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Capgemini</a:t>
                      </a:r>
                      <a:r>
                        <a:rPr lang="de-DE" sz="1400" baseline="0" dirty="0" smtClean="0"/>
                        <a:t/>
                      </a:r>
                      <a:br>
                        <a:rPr lang="de-DE" sz="1400" baseline="0" dirty="0" smtClean="0"/>
                      </a:br>
                      <a:r>
                        <a:rPr lang="de-DE" sz="1400" baseline="0" dirty="0" smtClean="0"/>
                        <a:t>(Please</a:t>
                      </a:r>
                      <a:r>
                        <a:rPr lang="de-DE" sz="1400" dirty="0" smtClean="0">
                          <a:sym typeface="Wingdings" pitchFamily="2" charset="2"/>
                        </a:rPr>
                        <a:t> </a:t>
                      </a:r>
                      <a:r>
                        <a:rPr lang="de-DE" sz="1400" dirty="0" smtClean="0">
                          <a:sym typeface="Wingdings" pitchFamily="2" charset="2"/>
                        </a:rPr>
                        <a:t>contact </a:t>
                      </a:r>
                      <a:r>
                        <a:rPr lang="de-DE" sz="1400" dirty="0" smtClean="0">
                          <a:sym typeface="Wingdings" pitchFamily="2" charset="2"/>
                        </a:rPr>
                        <a:t>Benjamin</a:t>
                      </a:r>
                      <a:r>
                        <a:rPr lang="de-DE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Shinu</a:t>
                      </a:r>
                      <a:r>
                        <a:rPr lang="en-GB" sz="1400" dirty="0" smtClean="0"/>
                        <a:t>, </a:t>
                      </a:r>
                      <a:r>
                        <a:rPr lang="en-GB" sz="1400" dirty="0" err="1" smtClean="0"/>
                        <a:t>Anuradha</a:t>
                      </a:r>
                      <a:endParaRPr lang="en-GB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Pega SmartBPM </a:t>
                      </a:r>
                      <a:r>
                        <a:rPr lang="de-DE" sz="1400" dirty="0" smtClean="0"/>
                        <a:t>(Elena, Johann Rybka)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Capgemini</a:t>
                      </a:r>
                      <a:br>
                        <a:rPr lang="de-DE" sz="1400" dirty="0" smtClean="0"/>
                      </a:br>
                      <a:r>
                        <a:rPr lang="de-DE" sz="1400" dirty="0" smtClean="0"/>
                        <a:t>(</a:t>
                      </a:r>
                      <a:r>
                        <a:rPr lang="de-DE" sz="1400" dirty="0" smtClean="0"/>
                        <a:t>Please c</a:t>
                      </a:r>
                      <a:r>
                        <a:rPr lang="de-DE" sz="1400" dirty="0" smtClean="0">
                          <a:sym typeface="Wingdings" pitchFamily="2" charset="2"/>
                        </a:rPr>
                        <a:t>ontact Benjamin</a:t>
                      </a:r>
                      <a:r>
                        <a:rPr lang="de-DE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Mouli, Shilpa, Sherko, Thaduri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On-screen Show (4:3)</PresentationFormat>
  <Paragraphs>151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Larissa-Design</vt:lpstr>
      <vt:lpstr>Modeling and Execution of  Process-driven Adaptive Service Orchestrations</vt:lpstr>
      <vt:lpstr>Overview</vt:lpstr>
      <vt:lpstr>Methodology</vt:lpstr>
      <vt:lpstr>Models</vt:lpstr>
      <vt:lpstr>Analysis</vt:lpstr>
      <vt:lpstr>Tools</vt:lpstr>
      <vt:lpstr>Next steps ...</vt:lpstr>
      <vt:lpstr>Deadlines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xy</dc:creator>
  <cp:lastModifiedBy>Markus Luckey</cp:lastModifiedBy>
  <cp:revision>175</cp:revision>
  <dcterms:created xsi:type="dcterms:W3CDTF">2011-01-25T09:33:59Z</dcterms:created>
  <dcterms:modified xsi:type="dcterms:W3CDTF">2011-04-13T10:57:17Z</dcterms:modified>
</cp:coreProperties>
</file>