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541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73" r:id="rId10"/>
    <p:sldId id="574" r:id="rId11"/>
    <p:sldId id="575" r:id="rId12"/>
    <p:sldId id="576" r:id="rId13"/>
    <p:sldId id="632" r:id="rId14"/>
    <p:sldId id="633" r:id="rId15"/>
    <p:sldId id="631" r:id="rId16"/>
    <p:sldId id="577" r:id="rId17"/>
    <p:sldId id="578" r:id="rId18"/>
    <p:sldId id="579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586" r:id="rId27"/>
    <p:sldId id="587" r:id="rId28"/>
    <p:sldId id="588" r:id="rId29"/>
    <p:sldId id="589" r:id="rId30"/>
    <p:sldId id="590" r:id="rId31"/>
    <p:sldId id="591" r:id="rId32"/>
    <p:sldId id="592" r:id="rId33"/>
    <p:sldId id="593" r:id="rId34"/>
    <p:sldId id="594" r:id="rId35"/>
    <p:sldId id="595" r:id="rId36"/>
    <p:sldId id="596" r:id="rId37"/>
    <p:sldId id="597" r:id="rId38"/>
    <p:sldId id="598" r:id="rId39"/>
    <p:sldId id="599" r:id="rId40"/>
    <p:sldId id="600" r:id="rId41"/>
    <p:sldId id="601" r:id="rId42"/>
    <p:sldId id="602" r:id="rId43"/>
    <p:sldId id="603" r:id="rId44"/>
    <p:sldId id="604" r:id="rId45"/>
    <p:sldId id="605" r:id="rId46"/>
    <p:sldId id="606" r:id="rId47"/>
    <p:sldId id="607" r:id="rId48"/>
    <p:sldId id="608" r:id="rId49"/>
    <p:sldId id="609" r:id="rId50"/>
    <p:sldId id="610" r:id="rId51"/>
    <p:sldId id="611" r:id="rId52"/>
    <p:sldId id="612" r:id="rId53"/>
    <p:sldId id="613" r:id="rId54"/>
    <p:sldId id="614" r:id="rId55"/>
    <p:sldId id="615" r:id="rId56"/>
    <p:sldId id="616" r:id="rId57"/>
    <p:sldId id="617" r:id="rId58"/>
    <p:sldId id="618" r:id="rId59"/>
    <p:sldId id="619" r:id="rId60"/>
    <p:sldId id="620" r:id="rId61"/>
    <p:sldId id="621" r:id="rId62"/>
    <p:sldId id="622" r:id="rId63"/>
    <p:sldId id="623" r:id="rId64"/>
    <p:sldId id="549" r:id="rId65"/>
    <p:sldId id="550" r:id="rId66"/>
    <p:sldId id="551" r:id="rId67"/>
    <p:sldId id="553" r:id="rId68"/>
    <p:sldId id="554" r:id="rId69"/>
    <p:sldId id="555" r:id="rId70"/>
    <p:sldId id="556" r:id="rId71"/>
    <p:sldId id="557" r:id="rId72"/>
    <p:sldId id="558" r:id="rId73"/>
    <p:sldId id="559" r:id="rId74"/>
    <p:sldId id="560" r:id="rId75"/>
    <p:sldId id="561" r:id="rId76"/>
    <p:sldId id="562" r:id="rId77"/>
    <p:sldId id="563" r:id="rId78"/>
    <p:sldId id="564" r:id="rId79"/>
    <p:sldId id="565" r:id="rId80"/>
    <p:sldId id="566" r:id="rId81"/>
    <p:sldId id="567" r:id="rId82"/>
    <p:sldId id="568" r:id="rId83"/>
    <p:sldId id="569" r:id="rId84"/>
    <p:sldId id="570" r:id="rId85"/>
    <p:sldId id="571" r:id="rId86"/>
  </p:sldIdLst>
  <p:sldSz cx="9144000" cy="6858000" type="screen4x3"/>
  <p:notesSz cx="6794500" cy="9931400"/>
  <p:custDataLst>
    <p:tags r:id="rId89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83" autoAdjust="0"/>
  </p:normalViewPr>
  <p:slideViewPr>
    <p:cSldViewPr snapToObjects="1">
      <p:cViewPr varScale="1">
        <p:scale>
          <a:sx n="97" d="100"/>
          <a:sy n="97" d="100"/>
        </p:scale>
        <p:origin x="106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gs" Target="tags/tag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477">
              <a:defRPr sz="13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12" y="0"/>
            <a:ext cx="2944688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477">
              <a:defRPr sz="13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370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477">
              <a:defRPr sz="13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12" y="9435370"/>
            <a:ext cx="2944688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477">
              <a:defRPr sz="1300" i="1"/>
            </a:lvl1pPr>
          </a:lstStyle>
          <a:p>
            <a:pPr>
              <a:defRPr/>
            </a:pPr>
            <a:fld id="{79265674-DD09-4548-BE60-BE9E017234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36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477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293" y="0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477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3" y="4715375"/>
            <a:ext cx="5436815" cy="447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477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293" y="9433829"/>
            <a:ext cx="2944689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477">
              <a:defRPr sz="1300"/>
            </a:lvl1pPr>
          </a:lstStyle>
          <a:p>
            <a:pPr>
              <a:defRPr/>
            </a:pPr>
            <a:fld id="{95666499-45B2-4378-A326-4FD23430E6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030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8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C5DDDBE3-CC90-4C28-A37F-B5F31603C515}" type="slidenum">
              <a:rPr lang="de-DE" smtClean="0"/>
              <a:pPr defTabSz="954101"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3444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22966576-10DF-4D6D-8CED-BBE721AE1916}" type="slidenum">
              <a:rPr lang="de-DE" smtClean="0"/>
              <a:pPr defTabSz="954101"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64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400898A0-A9CE-4134-91A0-F45B960A9E6C}" type="slidenum">
              <a:rPr lang="de-DE" smtClean="0"/>
              <a:pPr defTabSz="954101"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438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6BE40A5B-87BD-4E81-B8BA-00C701AC8D08}" type="slidenum">
              <a:rPr lang="de-DE" smtClean="0"/>
              <a:pPr defTabSz="954101"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318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BABE179B-841C-494E-A652-61C2E366319F}" type="slidenum">
              <a:rPr lang="de-DE" smtClean="0"/>
              <a:pPr defTabSz="954101"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6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FBECFE34-5CBB-45E6-B21E-0EF5EA983ADA}" type="slidenum">
              <a:rPr lang="de-DE" smtClean="0"/>
              <a:pPr defTabSz="954101"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015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B58F91D8-6C63-4452-88EB-DB3F16B581FF}" type="slidenum">
              <a:rPr lang="de-DE" smtClean="0"/>
              <a:pPr defTabSz="954101"/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304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740C70A9-084B-4D8D-A5EE-B827B782970E}" type="slidenum">
              <a:rPr lang="de-DE" smtClean="0"/>
              <a:pPr defTabSz="954101"/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87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83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3B29E103-8D5D-4769-8B10-7AB25A22FA74}" type="slidenum">
              <a:rPr lang="de-DE" smtClean="0"/>
              <a:pPr defTabSz="954101"/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826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993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729C8224-660B-4255-944C-A00A67A16BA5}" type="slidenum">
              <a:rPr lang="de-DE" smtClean="0"/>
              <a:pPr defTabSz="954101"/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3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66499-45B2-4378-A326-4FD23430E6A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527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03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BBED2BB1-DD72-4820-BC1A-150F61AB5159}" type="slidenum">
              <a:rPr lang="de-DE" smtClean="0"/>
              <a:pPr defTabSz="954101"/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4422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13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8AC8C8FF-30FE-4050-A92C-2F9989618280}" type="slidenum">
              <a:rPr lang="de-DE" smtClean="0"/>
              <a:pPr defTabSz="954101"/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82728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67F04AB0-46E8-4079-91A6-CC5BCF11917A}" type="slidenum">
              <a:rPr lang="de-DE" smtClean="0"/>
              <a:pPr defTabSz="954101"/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6507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09840AEB-981A-4BB2-A26D-D4D863E91DC0}" type="slidenum">
              <a:rPr lang="de-DE" smtClean="0"/>
              <a:pPr defTabSz="954101"/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139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0AE9EE9E-C6A1-4E07-BA8A-EDE68933DBD3}" type="slidenum">
              <a:rPr lang="de-DE" smtClean="0"/>
              <a:pPr defTabSz="954101"/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41822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54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45F8A505-B3C1-474A-A821-AA45AA23CC5E}" type="slidenum">
              <a:rPr lang="de-DE" smtClean="0"/>
              <a:pPr defTabSz="954101"/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8464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327A9CF5-B037-49EF-B5C8-9D9A8CDC4AAC}" type="slidenum">
              <a:rPr lang="de-DE" smtClean="0"/>
              <a:pPr defTabSz="954101"/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488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EEFD6245-B66D-4DA3-9288-85021B32C206}" type="slidenum">
              <a:rPr lang="de-DE" smtClean="0"/>
              <a:pPr defTabSz="954101"/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42496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80D542A6-A064-4102-AAB1-A75065599FB6}" type="slidenum">
              <a:rPr lang="de-DE" smtClean="0"/>
              <a:pPr defTabSz="954101"/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5595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104432DE-191C-457C-95D8-3D6F6514D5DF}" type="slidenum">
              <a:rPr lang="de-DE" smtClean="0"/>
              <a:pPr defTabSz="954101"/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67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29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DD1D730E-C9A6-495C-9395-801CE6643B60}" type="slidenum">
              <a:rPr lang="de-DE" smtClean="0"/>
              <a:pPr defTabSz="954101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3146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24A71E94-8ADC-4DC5-B822-7AA0907D52BE}" type="slidenum">
              <a:rPr lang="de-DE" smtClean="0"/>
              <a:pPr defTabSz="954101"/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4075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907EBF9B-831A-4CFB-A5C3-FF1AE6BE4408}" type="slidenum">
              <a:rPr lang="de-DE" smtClean="0"/>
              <a:pPr defTabSz="954101"/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096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24E18FC3-B1B9-4051-8748-55DF2997ABA7}" type="slidenum">
              <a:rPr lang="de-DE" smtClean="0"/>
              <a:pPr defTabSz="954101"/>
              <a:t>55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632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6C1D00C3-35E0-4D64-A9A9-8A27F7A64684}" type="slidenum">
              <a:rPr lang="de-DE" smtClean="0"/>
              <a:pPr defTabSz="954101"/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5943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46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3A52541E-37CE-4C48-9712-804769F4D0E5}" type="slidenum">
              <a:rPr lang="de-DE" smtClean="0"/>
              <a:pPr defTabSz="954101"/>
              <a:t>57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20632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57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A84AD606-7105-4ACF-AB94-3D5F480EBF65}" type="slidenum">
              <a:rPr lang="de-DE" smtClean="0"/>
              <a:pPr defTabSz="954101"/>
              <a:t>58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20485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67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7705AD87-F3F8-4AC9-8B2F-E974E616E777}" type="slidenum">
              <a:rPr lang="de-DE" smtClean="0"/>
              <a:pPr defTabSz="954101"/>
              <a:t>59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9466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7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1416C752-3283-4B14-8312-A4B720FF7B18}" type="slidenum">
              <a:rPr lang="de-DE" smtClean="0"/>
              <a:pPr defTabSz="954101"/>
              <a:t>60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1287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7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1416C752-3283-4B14-8312-A4B720FF7B18}" type="slidenum">
              <a:rPr lang="de-DE" smtClean="0"/>
              <a:pPr defTabSz="954101"/>
              <a:t>61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0295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7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1416C752-3283-4B14-8312-A4B720FF7B18}" type="slidenum">
              <a:rPr lang="de-DE" smtClean="0"/>
              <a:pPr defTabSz="954101"/>
              <a:t>62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09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39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3071D95E-B9CB-45BE-BFEB-F30CAC52D82E}" type="slidenum">
              <a:rPr lang="de-DE" smtClean="0"/>
              <a:pPr defTabSz="954101"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98608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1177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1416C752-3283-4B14-8312-A4B720FF7B18}" type="slidenum">
              <a:rPr lang="de-DE" smtClean="0"/>
              <a:pPr defTabSz="954101"/>
              <a:t>63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11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849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ED9BB526-C4A4-473E-AAE5-7D366B37A76F}" type="slidenum">
              <a:rPr lang="de-DE" smtClean="0"/>
              <a:pPr defTabSz="954101"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28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D025FDD9-0137-4BEA-A286-A0D2860C29E4}" type="slidenum">
              <a:rPr lang="de-DE" smtClean="0"/>
              <a:pPr defTabSz="954101"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7130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70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8D7E64DC-36BD-4218-9210-DFE0BAC37D95}" type="slidenum">
              <a:rPr lang="de-DE" smtClean="0"/>
              <a:pPr defTabSz="954101"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908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06CE4BD8-D77C-42C5-945D-603DDCCB190A}" type="slidenum">
              <a:rPr lang="de-DE" smtClean="0"/>
              <a:pPr defTabSz="954101"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2136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101"/>
            <a:fld id="{77E6A8E4-9E53-4A13-9001-9401A7CBDCCF}" type="slidenum">
              <a:rPr lang="de-DE" smtClean="0"/>
              <a:pPr defTabSz="954101"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44EF3-B570-404B-BA21-0277498CA9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BCA4-9D98-4564-9900-7A331A072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882B0-D8D4-43C8-BE90-791A49E58D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D29D-2878-4A85-BEB7-16C63AD7BF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D7E4C-5250-4127-A2DC-21406A6143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85436-7C3D-4016-8C86-FBD313BCF9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EC76-A5C2-43B2-8947-AE05445B4E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F655-EF6F-40AF-B7FF-5BF55B8E5C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9352-098E-40F2-ACD4-EBDC5F4DA0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C694B-9AFC-4BC2-8E7D-2213A5F9BE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CB650-EDE7-4D4D-9C8E-77C073FD76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/>
            </a:lvl1pPr>
          </a:lstStyle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3443F4-31AF-4A42-8080-49682B8D83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de-DE" sz="4000" dirty="0" err="1" smtClean="0">
                <a:solidFill>
                  <a:schemeClr val="accent2"/>
                </a:solidFill>
              </a:rPr>
              <a:t>Premaster</a:t>
            </a:r>
            <a:r>
              <a:rPr lang="de-DE" sz="4000" dirty="0" smtClean="0">
                <a:solidFill>
                  <a:schemeClr val="accent2"/>
                </a:solidFill>
              </a:rPr>
              <a:t> Course </a:t>
            </a:r>
            <a:r>
              <a:rPr lang="de-DE" sz="4000" dirty="0" err="1" smtClean="0">
                <a:solidFill>
                  <a:schemeClr val="accent2"/>
                </a:solidFill>
              </a:rPr>
              <a:t>Algorithms</a:t>
            </a:r>
            <a:r>
              <a:rPr lang="de-DE" sz="4000" dirty="0" smtClean="0">
                <a:solidFill>
                  <a:schemeClr val="accent2"/>
                </a:solidFill>
              </a:rPr>
              <a:t> 1</a:t>
            </a:r>
            <a:r>
              <a:rPr lang="de-DE" sz="4000" dirty="0">
                <a:solidFill>
                  <a:schemeClr val="accent2"/>
                </a:solidFill>
              </a:rPr>
              <a:t/>
            </a:r>
            <a:br>
              <a:rPr lang="de-DE" sz="40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4000" dirty="0" smtClean="0">
                <a:solidFill>
                  <a:schemeClr val="accent2"/>
                </a:solidFill>
              </a:rPr>
              <a:t>Chapter 6: </a:t>
            </a:r>
            <a:r>
              <a:rPr lang="de-DE" sz="4000" dirty="0" err="1" smtClean="0">
                <a:solidFill>
                  <a:schemeClr val="accent2"/>
                </a:solidFill>
              </a:rPr>
              <a:t>Shortest</a:t>
            </a:r>
            <a:r>
              <a:rPr lang="de-DE" sz="4000" dirty="0" smtClean="0">
                <a:solidFill>
                  <a:schemeClr val="accent2"/>
                </a:solidFill>
              </a:rPr>
              <a:t> </a:t>
            </a:r>
            <a:r>
              <a:rPr lang="de-DE" sz="4000" dirty="0" err="1" smtClean="0">
                <a:solidFill>
                  <a:schemeClr val="accent2"/>
                </a:solidFill>
              </a:rPr>
              <a:t>Paths</a:t>
            </a:r>
            <a:endParaRPr lang="de-DE" sz="4000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r>
              <a:rPr lang="de-DE" dirty="0"/>
              <a:t>Christian Scheideler</a:t>
            </a:r>
          </a:p>
          <a:p>
            <a:r>
              <a:rPr lang="de-DE" dirty="0"/>
              <a:t>S</a:t>
            </a:r>
            <a:r>
              <a:rPr lang="de-DE" dirty="0" smtClean="0"/>
              <a:t>S </a:t>
            </a:r>
            <a:r>
              <a:rPr lang="de-DE" dirty="0" smtClean="0"/>
              <a:t>2019</a:t>
            </a:r>
            <a:endParaRPr lang="de-DE" dirty="0"/>
          </a:p>
        </p:txBody>
      </p:sp>
      <p:sp>
        <p:nvSpPr>
          <p:cNvPr id="307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cmsy1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09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2800" dirty="0">
                <a:solidFill>
                  <a:srgbClr val="0000CC"/>
                </a:solidFill>
              </a:rPr>
              <a:t>Directed </a:t>
            </a:r>
            <a:r>
              <a:rPr lang="de-DE" sz="2800" dirty="0" err="1">
                <a:solidFill>
                  <a:srgbClr val="0000CC"/>
                </a:solidFill>
              </a:rPr>
              <a:t>acyclic</a:t>
            </a:r>
            <a:r>
              <a:rPr lang="de-DE" sz="2800" dirty="0">
                <a:solidFill>
                  <a:srgbClr val="0000CC"/>
                </a:solidFill>
              </a:rPr>
              <a:t> </a:t>
            </a:r>
            <a:r>
              <a:rPr lang="de-DE" sz="2800" dirty="0" err="1">
                <a:solidFill>
                  <a:srgbClr val="0000CC"/>
                </a:solidFill>
              </a:rPr>
              <a:t>graph</a:t>
            </a:r>
            <a:r>
              <a:rPr lang="de-DE" sz="2800" dirty="0">
                <a:solidFill>
                  <a:srgbClr val="0000CC"/>
                </a:solidFill>
              </a:rPr>
              <a:t> (DAG):</a:t>
            </a:r>
            <a:endParaRPr lang="de-DE" sz="2800" dirty="0">
              <a:solidFill>
                <a:srgbClr val="000000"/>
              </a:solidFill>
            </a:endParaRPr>
          </a:p>
          <a:p>
            <a:pPr lvl="0"/>
            <a:r>
              <a:rPr lang="de-DE" sz="2800" dirty="0">
                <a:solidFill>
                  <a:srgbClr val="000000"/>
                </a:solidFill>
              </a:rPr>
              <a:t> DAG </a:t>
            </a:r>
            <a:r>
              <a:rPr lang="de-DE" sz="2800" dirty="0" smtClean="0">
                <a:solidFill>
                  <a:srgbClr val="000000"/>
                </a:solidFill>
              </a:rPr>
              <a:t>with </a:t>
            </a:r>
            <a:r>
              <a:rPr lang="de-DE" sz="2800" dirty="0" err="1" smtClean="0">
                <a:solidFill>
                  <a:srgbClr val="000000"/>
                </a:solidFill>
              </a:rPr>
              <a:t>arbitrary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edge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costs</a:t>
            </a:r>
            <a:r>
              <a:rPr lang="de-DE" sz="2800" dirty="0" smtClean="0">
                <a:solidFill>
                  <a:srgbClr val="000000"/>
                </a:solidFill>
              </a:rPr>
              <a:t>: </a:t>
            </a:r>
            <a:r>
              <a:rPr lang="de-DE" sz="2800" dirty="0" err="1">
                <a:solidFill>
                  <a:srgbClr val="FF0000"/>
                </a:solidFill>
              </a:rPr>
              <a:t>breadth</a:t>
            </a:r>
            <a:r>
              <a:rPr lang="de-DE" sz="2800" dirty="0">
                <a:solidFill>
                  <a:srgbClr val="FF0000"/>
                </a:solidFill>
              </a:rPr>
              <a:t>-first </a:t>
            </a:r>
            <a:r>
              <a:rPr lang="de-DE" sz="2800" dirty="0" err="1" smtClean="0">
                <a:solidFill>
                  <a:srgbClr val="FF0000"/>
                </a:solidFill>
              </a:rPr>
              <a:t>search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does</a:t>
            </a:r>
            <a:r>
              <a:rPr lang="de-DE" sz="2800" dirty="0" smtClean="0">
                <a:solidFill>
                  <a:srgbClr val="FF0000"/>
                </a:solidFill>
              </a:rPr>
              <a:t> not </a:t>
            </a:r>
            <a:r>
              <a:rPr lang="de-DE" sz="2800" dirty="0" err="1" smtClean="0">
                <a:solidFill>
                  <a:srgbClr val="FF0000"/>
                </a:solidFill>
              </a:rPr>
              <a:t>work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any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more</a:t>
            </a:r>
            <a:r>
              <a:rPr lang="de-DE" sz="2800" dirty="0" smtClean="0">
                <a:solidFill>
                  <a:srgbClr val="FF0000"/>
                </a:solidFill>
              </a:rPr>
              <a:t>!</a:t>
            </a:r>
            <a:endParaRPr lang="de-D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043782" y="518874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261269" y="3893345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1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412207" y="46124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64732" y="554910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069557" y="41806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149057" y="533320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5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2917032" y="33170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4717257" y="324405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4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228557" y="410924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7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7596982" y="360442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8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332707" y="4396582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548607" y="4972845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1693069" y="3604420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844007" y="5044282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17032" y="4828382"/>
            <a:ext cx="2232025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4069557" y="5693570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348832" y="3748882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420269" y="3459957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4572794" y="4396582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5580857" y="4612482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220494" y="3604420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925094" y="4685507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6733382" y="3964782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7670007" y="50442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9</a:t>
            </a: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6661944" y="4541045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973932" y="453945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053432" y="51887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124869" y="331549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17032" y="53316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350419" y="4612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853657" y="302815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421857" y="39647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5077619" y="40362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798344" y="353139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4501357" y="57650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14244" y="5044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950869" y="36044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93744" y="44680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214019" y="47569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33747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2800" dirty="0">
                <a:solidFill>
                  <a:srgbClr val="0000CC"/>
                </a:solidFill>
              </a:rPr>
              <a:t>Directed </a:t>
            </a:r>
            <a:r>
              <a:rPr lang="de-DE" sz="2800" dirty="0" err="1">
                <a:solidFill>
                  <a:srgbClr val="0000CC"/>
                </a:solidFill>
              </a:rPr>
              <a:t>acyclic</a:t>
            </a:r>
            <a:r>
              <a:rPr lang="de-DE" sz="2800" dirty="0">
                <a:solidFill>
                  <a:srgbClr val="0000CC"/>
                </a:solidFill>
              </a:rPr>
              <a:t> </a:t>
            </a:r>
            <a:r>
              <a:rPr lang="de-DE" sz="2800" dirty="0" err="1">
                <a:solidFill>
                  <a:srgbClr val="0000CC"/>
                </a:solidFill>
              </a:rPr>
              <a:t>graph</a:t>
            </a:r>
            <a:r>
              <a:rPr lang="de-DE" sz="2800" dirty="0">
                <a:solidFill>
                  <a:srgbClr val="0000CC"/>
                </a:solidFill>
              </a:rPr>
              <a:t> (DAG):</a:t>
            </a:r>
            <a:endParaRPr lang="de-DE" sz="2800" dirty="0">
              <a:solidFill>
                <a:srgbClr val="000000"/>
              </a:solidFill>
            </a:endParaRPr>
          </a:p>
          <a:p>
            <a:r>
              <a:rPr lang="de-DE" sz="2800" dirty="0" err="1" smtClean="0">
                <a:solidFill>
                  <a:srgbClr val="FF0000"/>
                </a:solidFill>
              </a:rPr>
              <a:t>Correct</a:t>
            </a:r>
            <a:r>
              <a:rPr lang="de-DE" sz="2800" dirty="0" smtClean="0">
                <a:solidFill>
                  <a:srgbClr val="FF0000"/>
                </a:solidFill>
              </a:rPr>
              <a:t> distances: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043782" y="518874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261269" y="3893345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1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412207" y="46124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64732" y="5549107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069557" y="41806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149057" y="533320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5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2917032" y="331708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4717257" y="324405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4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228557" y="4109245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4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7596982" y="3604420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5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332707" y="4396582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548607" y="4972845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1693069" y="3604420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844007" y="5044282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17032" y="4828382"/>
            <a:ext cx="2232025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4069557" y="5693570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348832" y="3748882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420269" y="3459957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4572794" y="4396582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5580857" y="4612482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220494" y="3604420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925094" y="4685507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6733382" y="3964782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7670007" y="5044282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6</a:t>
            </a: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6661944" y="4541045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973932" y="453945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053432" y="51887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124869" y="331549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17032" y="53316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350419" y="4612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853657" y="302815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421857" y="39647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5077619" y="40362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798344" y="353139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4501357" y="57650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14244" y="5044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950869" y="36044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93744" y="446802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214019" y="47569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53699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err="1" smtClean="0">
                <a:solidFill>
                  <a:schemeClr val="accent2"/>
                </a:solidFill>
              </a:rPr>
              <a:t>Idea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fact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nodes</a:t>
            </a:r>
            <a:r>
              <a:rPr lang="de-DE" sz="2800" dirty="0" smtClean="0"/>
              <a:t> in DAGs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topologically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>
                <a:solidFill>
                  <a:srgbClr val="FF0000"/>
                </a:solidFill>
              </a:rPr>
              <a:t>sorted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 smtClean="0"/>
              <a:t>(i.e., all </a:t>
            </a:r>
            <a:r>
              <a:rPr lang="de-DE" sz="2800" dirty="0" err="1" smtClean="0"/>
              <a:t>edges</a:t>
            </a:r>
            <a:r>
              <a:rPr lang="de-DE" sz="2800" dirty="0" smtClean="0"/>
              <a:t>     </a:t>
            </a:r>
            <a:br>
              <a:rPr lang="de-DE" sz="2800" dirty="0" smtClean="0"/>
            </a:br>
            <a:r>
              <a:rPr lang="de-DE" sz="2800" dirty="0" err="1" smtClean="0"/>
              <a:t>satisfy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a&lt;b</a:t>
            </a:r>
            <a:r>
              <a:rPr lang="de-DE" sz="2800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6182677" y="2176465"/>
            <a:ext cx="979719" cy="287338"/>
            <a:chOff x="7390008" y="2294427"/>
            <a:chExt cx="979719" cy="287338"/>
          </a:xfrm>
        </p:grpSpPr>
        <p:sp>
          <p:nvSpPr>
            <p:cNvPr id="7" name="Oval 43"/>
            <p:cNvSpPr>
              <a:spLocks noChangeArrowheads="1"/>
            </p:cNvSpPr>
            <p:nvPr/>
          </p:nvSpPr>
          <p:spPr bwMode="auto">
            <a:xfrm>
              <a:off x="7390008" y="2294427"/>
              <a:ext cx="287337" cy="2873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/>
                <a:t>a</a:t>
              </a:r>
            </a:p>
          </p:txBody>
        </p:sp>
        <p:sp>
          <p:nvSpPr>
            <p:cNvPr id="8" name="Oval 44"/>
            <p:cNvSpPr>
              <a:spLocks noChangeArrowheads="1"/>
            </p:cNvSpPr>
            <p:nvPr/>
          </p:nvSpPr>
          <p:spPr bwMode="auto">
            <a:xfrm>
              <a:off x="8082390" y="2294427"/>
              <a:ext cx="287337" cy="2873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/>
                <a:t>b</a:t>
              </a:r>
            </a:p>
          </p:txBody>
        </p:sp>
        <p:sp>
          <p:nvSpPr>
            <p:cNvPr id="9" name="Line 45"/>
            <p:cNvSpPr>
              <a:spLocks noChangeShapeType="1"/>
            </p:cNvSpPr>
            <p:nvPr/>
          </p:nvSpPr>
          <p:spPr bwMode="auto">
            <a:xfrm>
              <a:off x="7677345" y="2438890"/>
              <a:ext cx="4050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999331" y="51593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1216818" y="3863977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2367756" y="45831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520281" y="55197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4025106" y="41513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104606" y="53038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2872581" y="32877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4672806" y="321468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6184106" y="40798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7552531" y="357505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288256" y="4367214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504156" y="4943477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1648618" y="3575052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799556" y="5014914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2872581" y="4799014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V="1">
            <a:off x="4025106" y="5664202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304381" y="3719514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3375818" y="3430589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4528343" y="4367214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V="1">
            <a:off x="5536406" y="4583114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5176043" y="3575052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3880643" y="4656139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6688931" y="3935414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7625556" y="50149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6617493" y="4511677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929481" y="45100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2008981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2080418" y="32861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872581" y="53022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305968" y="45831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3809206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77406" y="39354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033168" y="40068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753893" y="35020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456906" y="57356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969793" y="50149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906418" y="35750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7049293" y="44386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4169568" y="47275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640556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1100138" y="3503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2468563" y="41513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2684463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5133975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4484688" y="38623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3260725" y="5662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5708650" y="55197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6401593" y="37195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7625556" y="321468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696993" y="4654552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283662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Topological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Sorting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/>
              <a:t>W</a:t>
            </a:r>
            <a:r>
              <a:rPr lang="de-DE" sz="2400" dirty="0" err="1" smtClean="0"/>
              <a:t>hile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indegree</a:t>
            </a:r>
            <a:r>
              <a:rPr lang="de-DE" sz="2400" dirty="0" smtClean="0"/>
              <a:t> 0, </a:t>
            </a:r>
            <a:r>
              <a:rPr lang="de-DE" sz="2400" dirty="0" err="1" smtClean="0"/>
              <a:t>remove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such </a:t>
            </a:r>
            <a:r>
              <a:rPr lang="de-DE" sz="2400" dirty="0" err="1" smtClean="0"/>
              <a:t>node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incident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 (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create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indegree</a:t>
            </a:r>
            <a:r>
              <a:rPr lang="de-DE" sz="2400" dirty="0" smtClean="0"/>
              <a:t> 0). </a:t>
            </a:r>
            <a:r>
              <a:rPr lang="de-DE" sz="2400" dirty="0" err="1" smtClean="0"/>
              <a:t>Number</a:t>
            </a:r>
            <a:r>
              <a:rPr lang="de-DE" sz="2400" dirty="0" smtClean="0"/>
              <a:t> </a:t>
            </a:r>
            <a:r>
              <a:rPr lang="de-DE" sz="2400" dirty="0" err="1" smtClean="0"/>
              <a:t>removed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in </a:t>
            </a:r>
            <a:r>
              <a:rPr lang="de-DE" sz="2400" dirty="0" err="1" smtClean="0"/>
              <a:t>consecutive</a:t>
            </a:r>
            <a:r>
              <a:rPr lang="de-DE" sz="2400" dirty="0" smtClean="0"/>
              <a:t> </a:t>
            </a:r>
            <a:r>
              <a:rPr lang="de-DE" sz="2400" dirty="0" err="1" smtClean="0"/>
              <a:t>fashion</a:t>
            </a:r>
            <a:r>
              <a:rPr lang="de-DE" sz="2400" dirty="0" smtClean="0"/>
              <a:t>.</a:t>
            </a:r>
            <a:endParaRPr lang="de-DE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999331" y="51593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1216818" y="3863977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2367756" y="45831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520281" y="55197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4025106" y="41513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104606" y="53038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2872581" y="32877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4672806" y="321468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6184106" y="40798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7552531" y="357505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288256" y="4367214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504156" y="4943477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1648618" y="3575052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799556" y="5014914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2872581" y="4799014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V="1">
            <a:off x="4025106" y="5664202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304381" y="3719514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3375818" y="3430589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4528343" y="4367214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V="1">
            <a:off x="5536406" y="4583114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5176043" y="3575052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3880643" y="4656139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6688931" y="3935414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7625556" y="50149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6617493" y="4511677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929481" y="45100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2008981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2080418" y="32861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872581" y="53022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305968" y="45831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3809206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77406" y="39354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033168" y="40068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753893" y="35020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456906" y="57356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969793" y="50149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906418" y="35750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7049293" y="44386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4169568" y="47275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640556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1100138" y="3503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2468563" y="41513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2684463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5133975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4484688" y="38623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3260725" y="5662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5708650" y="55197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6401593" y="37195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7625556" y="321468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696993" y="4654552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992546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err="1" smtClean="0">
                <a:solidFill>
                  <a:schemeClr val="tx2"/>
                </a:solidFill>
              </a:rPr>
              <a:t>Topological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Sorting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has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runtime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O(|V|+|E|)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when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using</a:t>
            </a:r>
            <a:r>
              <a:rPr lang="de-DE" sz="2400" dirty="0" smtClean="0">
                <a:solidFill>
                  <a:schemeClr val="tx2"/>
                </a:solidFill>
              </a:rPr>
              <a:t> a simple </a:t>
            </a:r>
            <a:r>
              <a:rPr lang="de-DE" sz="2400" dirty="0" err="1" smtClean="0">
                <a:solidFill>
                  <a:schemeClr val="tx2"/>
                </a:solidFill>
              </a:rPr>
              <a:t>queue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as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data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structure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that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holds</a:t>
            </a:r>
            <a:r>
              <a:rPr lang="de-DE" sz="2400" dirty="0" smtClean="0">
                <a:solidFill>
                  <a:schemeClr val="tx2"/>
                </a:solidFill>
              </a:rPr>
              <a:t> all </a:t>
            </a:r>
            <a:r>
              <a:rPr lang="de-DE" sz="2400" dirty="0" err="1" smtClean="0">
                <a:solidFill>
                  <a:schemeClr val="tx2"/>
                </a:solidFill>
              </a:rPr>
              <a:t>nodes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with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indegree</a:t>
            </a:r>
            <a:r>
              <a:rPr lang="de-DE" sz="2400" dirty="0" smtClean="0">
                <a:solidFill>
                  <a:schemeClr val="tx2"/>
                </a:solidFill>
              </a:rPr>
              <a:t> 0.</a:t>
            </a:r>
            <a:endParaRPr lang="de-DE" sz="2400" dirty="0" smtClean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999331" y="51593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1216818" y="3863977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2367756" y="45831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520281" y="55197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4025106" y="41513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5104606" y="530383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2872581" y="32877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4672806" y="321468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6184106" y="407987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7552531" y="357505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288256" y="4367214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504156" y="4943477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1648618" y="3575052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799556" y="5014914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2872581" y="4799014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V="1">
            <a:off x="4025106" y="5664202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304381" y="3719514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3375818" y="3430589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4528343" y="4367214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V="1">
            <a:off x="5536406" y="4583114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5176043" y="3575052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3880643" y="4656139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6688931" y="3935414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7625556" y="501491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6617493" y="4511677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929481" y="45100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2008981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2080418" y="32861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872581" y="53022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305968" y="45831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3809206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77406" y="39354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033168" y="40068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753893" y="350202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456906" y="57356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969793" y="50149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906418" y="35750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7049293" y="443865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4169568" y="47275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640556" y="515937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1100138" y="3503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2468563" y="41513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2684463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5133975" y="29987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4484688" y="386238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3260725" y="56626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5708650" y="55197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6401593" y="371951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7625556" y="321468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7696993" y="4654552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8577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After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been</a:t>
            </a:r>
            <a:r>
              <a:rPr lang="de-DE" sz="2400" dirty="0" smtClean="0"/>
              <a:t> </a:t>
            </a:r>
            <a:r>
              <a:rPr lang="de-DE" sz="2400" dirty="0" err="1" smtClean="0"/>
              <a:t>topologically</a:t>
            </a:r>
            <a:r>
              <a:rPr lang="de-DE" sz="2400" dirty="0" smtClean="0"/>
              <a:t> </a:t>
            </a:r>
            <a:r>
              <a:rPr lang="de-DE" sz="2400" dirty="0" err="1" smtClean="0"/>
              <a:t>sorted</a:t>
            </a:r>
            <a:r>
              <a:rPr lang="de-DE" sz="2400" dirty="0" smtClean="0"/>
              <a:t>,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d[s]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d[v]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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Oval 46"/>
          <p:cNvSpPr>
            <a:spLocks noChangeArrowheads="1"/>
          </p:cNvSpPr>
          <p:nvPr/>
        </p:nvSpPr>
        <p:spPr bwMode="auto">
          <a:xfrm>
            <a:off x="991394" y="501015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0</a:t>
            </a:r>
          </a:p>
        </p:txBody>
      </p:sp>
      <p:sp>
        <p:nvSpPr>
          <p:cNvPr id="8" name="Oval 47"/>
          <p:cNvSpPr>
            <a:spLocks noChangeArrowheads="1"/>
          </p:cNvSpPr>
          <p:nvPr/>
        </p:nvSpPr>
        <p:spPr bwMode="auto">
          <a:xfrm>
            <a:off x="1208881" y="3714751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9" name="Oval 48"/>
          <p:cNvSpPr>
            <a:spLocks noChangeArrowheads="1"/>
          </p:cNvSpPr>
          <p:nvPr/>
        </p:nvSpPr>
        <p:spPr bwMode="auto">
          <a:xfrm>
            <a:off x="2359819" y="44338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0" name="Oval 49"/>
          <p:cNvSpPr>
            <a:spLocks noChangeArrowheads="1"/>
          </p:cNvSpPr>
          <p:nvPr/>
        </p:nvSpPr>
        <p:spPr bwMode="auto">
          <a:xfrm>
            <a:off x="3512344" y="537051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1" name="Oval 50"/>
          <p:cNvSpPr>
            <a:spLocks noChangeArrowheads="1"/>
          </p:cNvSpPr>
          <p:nvPr/>
        </p:nvSpPr>
        <p:spPr bwMode="auto">
          <a:xfrm>
            <a:off x="4017169" y="40020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2" name="Oval 51"/>
          <p:cNvSpPr>
            <a:spLocks noChangeArrowheads="1"/>
          </p:cNvSpPr>
          <p:nvPr/>
        </p:nvSpPr>
        <p:spPr bwMode="auto">
          <a:xfrm>
            <a:off x="5096669" y="515461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3" name="Oval 52"/>
          <p:cNvSpPr>
            <a:spLocks noChangeArrowheads="1"/>
          </p:cNvSpPr>
          <p:nvPr/>
        </p:nvSpPr>
        <p:spPr bwMode="auto">
          <a:xfrm>
            <a:off x="2864644" y="31384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4" name="Oval 53"/>
          <p:cNvSpPr>
            <a:spLocks noChangeArrowheads="1"/>
          </p:cNvSpPr>
          <p:nvPr/>
        </p:nvSpPr>
        <p:spPr bwMode="auto">
          <a:xfrm>
            <a:off x="4664869" y="306546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5" name="Oval 54"/>
          <p:cNvSpPr>
            <a:spLocks noChangeArrowheads="1"/>
          </p:cNvSpPr>
          <p:nvPr/>
        </p:nvSpPr>
        <p:spPr bwMode="auto">
          <a:xfrm>
            <a:off x="6176169" y="393065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6" name="Oval 55"/>
          <p:cNvSpPr>
            <a:spLocks noChangeArrowheads="1"/>
          </p:cNvSpPr>
          <p:nvPr/>
        </p:nvSpPr>
        <p:spPr bwMode="auto">
          <a:xfrm>
            <a:off x="7544594" y="342582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17" name="Line 56"/>
          <p:cNvSpPr>
            <a:spLocks noChangeShapeType="1"/>
          </p:cNvSpPr>
          <p:nvPr/>
        </p:nvSpPr>
        <p:spPr bwMode="auto">
          <a:xfrm flipV="1">
            <a:off x="1280319" y="4217988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8" name="Line 57"/>
          <p:cNvSpPr>
            <a:spLocks noChangeShapeType="1"/>
          </p:cNvSpPr>
          <p:nvPr/>
        </p:nvSpPr>
        <p:spPr bwMode="auto">
          <a:xfrm flipV="1">
            <a:off x="1496219" y="4794251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9" name="Line 58"/>
          <p:cNvSpPr>
            <a:spLocks noChangeShapeType="1"/>
          </p:cNvSpPr>
          <p:nvPr/>
        </p:nvSpPr>
        <p:spPr bwMode="auto">
          <a:xfrm flipV="1">
            <a:off x="1640681" y="3425826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0" name="Line 59"/>
          <p:cNvSpPr>
            <a:spLocks noChangeShapeType="1"/>
          </p:cNvSpPr>
          <p:nvPr/>
        </p:nvSpPr>
        <p:spPr bwMode="auto">
          <a:xfrm>
            <a:off x="2791619" y="4865688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60"/>
          <p:cNvSpPr>
            <a:spLocks noChangeShapeType="1"/>
          </p:cNvSpPr>
          <p:nvPr/>
        </p:nvSpPr>
        <p:spPr bwMode="auto">
          <a:xfrm>
            <a:off x="2864644" y="4649788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61"/>
          <p:cNvSpPr>
            <a:spLocks noChangeShapeType="1"/>
          </p:cNvSpPr>
          <p:nvPr/>
        </p:nvSpPr>
        <p:spPr bwMode="auto">
          <a:xfrm flipV="1">
            <a:off x="4017169" y="5514976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62"/>
          <p:cNvSpPr>
            <a:spLocks noChangeShapeType="1"/>
          </p:cNvSpPr>
          <p:nvPr/>
        </p:nvSpPr>
        <p:spPr bwMode="auto">
          <a:xfrm>
            <a:off x="3296444" y="3570288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63"/>
          <p:cNvSpPr>
            <a:spLocks noChangeShapeType="1"/>
          </p:cNvSpPr>
          <p:nvPr/>
        </p:nvSpPr>
        <p:spPr bwMode="auto">
          <a:xfrm flipV="1">
            <a:off x="3367881" y="3281363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64"/>
          <p:cNvSpPr>
            <a:spLocks noChangeShapeType="1"/>
          </p:cNvSpPr>
          <p:nvPr/>
        </p:nvSpPr>
        <p:spPr bwMode="auto">
          <a:xfrm flipV="1">
            <a:off x="4520406" y="4217988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65"/>
          <p:cNvSpPr>
            <a:spLocks noChangeShapeType="1"/>
          </p:cNvSpPr>
          <p:nvPr/>
        </p:nvSpPr>
        <p:spPr bwMode="auto">
          <a:xfrm flipV="1">
            <a:off x="5528469" y="4433888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66"/>
          <p:cNvSpPr>
            <a:spLocks noChangeShapeType="1"/>
          </p:cNvSpPr>
          <p:nvPr/>
        </p:nvSpPr>
        <p:spPr bwMode="auto">
          <a:xfrm>
            <a:off x="5168106" y="3425826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67"/>
          <p:cNvSpPr>
            <a:spLocks noChangeShapeType="1"/>
          </p:cNvSpPr>
          <p:nvPr/>
        </p:nvSpPr>
        <p:spPr bwMode="auto">
          <a:xfrm flipH="1">
            <a:off x="3872706" y="4506913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68"/>
          <p:cNvSpPr>
            <a:spLocks noChangeShapeType="1"/>
          </p:cNvSpPr>
          <p:nvPr/>
        </p:nvSpPr>
        <p:spPr bwMode="auto">
          <a:xfrm flipV="1">
            <a:off x="6680994" y="3786188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Oval 69"/>
          <p:cNvSpPr>
            <a:spLocks noChangeArrowheads="1"/>
          </p:cNvSpPr>
          <p:nvPr/>
        </p:nvSpPr>
        <p:spPr bwMode="auto">
          <a:xfrm>
            <a:off x="7617619" y="48656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ym typeface="Symbol" panose="05050102010706020507" pitchFamily="18" charset="2"/>
              </a:rPr>
              <a:t></a:t>
            </a:r>
            <a:endParaRPr lang="de-DE" dirty="0"/>
          </a:p>
        </p:txBody>
      </p:sp>
      <p:sp>
        <p:nvSpPr>
          <p:cNvPr id="31" name="Line 70"/>
          <p:cNvSpPr>
            <a:spLocks noChangeShapeType="1"/>
          </p:cNvSpPr>
          <p:nvPr/>
        </p:nvSpPr>
        <p:spPr bwMode="auto">
          <a:xfrm>
            <a:off x="6609556" y="4362451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921544" y="43608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3" name="Text Box 72"/>
          <p:cNvSpPr txBox="1">
            <a:spLocks noChangeArrowheads="1"/>
          </p:cNvSpPr>
          <p:nvPr/>
        </p:nvSpPr>
        <p:spPr bwMode="auto">
          <a:xfrm>
            <a:off x="2001044" y="50101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4" name="Text Box 73"/>
          <p:cNvSpPr txBox="1">
            <a:spLocks noChangeArrowheads="1"/>
          </p:cNvSpPr>
          <p:nvPr/>
        </p:nvSpPr>
        <p:spPr bwMode="auto">
          <a:xfrm>
            <a:off x="2072481" y="313690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5" name="Text Box 74"/>
          <p:cNvSpPr txBox="1">
            <a:spLocks noChangeArrowheads="1"/>
          </p:cNvSpPr>
          <p:nvPr/>
        </p:nvSpPr>
        <p:spPr bwMode="auto">
          <a:xfrm>
            <a:off x="2864644" y="51530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3298031" y="44338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3801269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38" name="Text Box 77"/>
          <p:cNvSpPr txBox="1">
            <a:spLocks noChangeArrowheads="1"/>
          </p:cNvSpPr>
          <p:nvPr/>
        </p:nvSpPr>
        <p:spPr bwMode="auto">
          <a:xfrm>
            <a:off x="3369469" y="37861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39" name="Text Box 78"/>
          <p:cNvSpPr txBox="1">
            <a:spLocks noChangeArrowheads="1"/>
          </p:cNvSpPr>
          <p:nvPr/>
        </p:nvSpPr>
        <p:spPr bwMode="auto">
          <a:xfrm>
            <a:off x="5025231" y="38576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0" name="Text Box 79"/>
          <p:cNvSpPr txBox="1">
            <a:spLocks noChangeArrowheads="1"/>
          </p:cNvSpPr>
          <p:nvPr/>
        </p:nvSpPr>
        <p:spPr bwMode="auto">
          <a:xfrm>
            <a:off x="5745956" y="335280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1" name="Text Box 80"/>
          <p:cNvSpPr txBox="1">
            <a:spLocks noChangeArrowheads="1"/>
          </p:cNvSpPr>
          <p:nvPr/>
        </p:nvSpPr>
        <p:spPr bwMode="auto">
          <a:xfrm>
            <a:off x="4377531" y="558641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/>
              <a:t>1</a:t>
            </a:r>
          </a:p>
        </p:txBody>
      </p:sp>
      <p:sp>
        <p:nvSpPr>
          <p:cNvPr id="42" name="Text Box 81"/>
          <p:cNvSpPr txBox="1">
            <a:spLocks noChangeArrowheads="1"/>
          </p:cNvSpPr>
          <p:nvPr/>
        </p:nvSpPr>
        <p:spPr bwMode="auto">
          <a:xfrm>
            <a:off x="5961856" y="48656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3" name="Text Box 82"/>
          <p:cNvSpPr txBox="1">
            <a:spLocks noChangeArrowheads="1"/>
          </p:cNvSpPr>
          <p:nvPr/>
        </p:nvSpPr>
        <p:spPr bwMode="auto">
          <a:xfrm>
            <a:off x="6898481" y="34258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4" name="Text Box 83"/>
          <p:cNvSpPr txBox="1">
            <a:spLocks noChangeArrowheads="1"/>
          </p:cNvSpPr>
          <p:nvPr/>
        </p:nvSpPr>
        <p:spPr bwMode="auto">
          <a:xfrm>
            <a:off x="7041356" y="42894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45" name="Text Box 84"/>
          <p:cNvSpPr txBox="1">
            <a:spLocks noChangeArrowheads="1"/>
          </p:cNvSpPr>
          <p:nvPr/>
        </p:nvSpPr>
        <p:spPr bwMode="auto">
          <a:xfrm>
            <a:off x="4161631" y="45783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46" name="Text Box 85"/>
          <p:cNvSpPr txBox="1">
            <a:spLocks noChangeArrowheads="1"/>
          </p:cNvSpPr>
          <p:nvPr/>
        </p:nvSpPr>
        <p:spPr bwMode="auto">
          <a:xfrm>
            <a:off x="632619" y="50101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Text Box 86"/>
          <p:cNvSpPr txBox="1">
            <a:spLocks noChangeArrowheads="1"/>
          </p:cNvSpPr>
          <p:nvPr/>
        </p:nvSpPr>
        <p:spPr bwMode="auto">
          <a:xfrm>
            <a:off x="1064419" y="33543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 Box 87"/>
          <p:cNvSpPr txBox="1">
            <a:spLocks noChangeArrowheads="1"/>
          </p:cNvSpPr>
          <p:nvPr/>
        </p:nvSpPr>
        <p:spPr bwMode="auto">
          <a:xfrm>
            <a:off x="2432844" y="40020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2648744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Text Box 89"/>
          <p:cNvSpPr txBox="1">
            <a:spLocks noChangeArrowheads="1"/>
          </p:cNvSpPr>
          <p:nvPr/>
        </p:nvSpPr>
        <p:spPr bwMode="auto">
          <a:xfrm>
            <a:off x="5098256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4448969" y="37131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" name="Text Box 91"/>
          <p:cNvSpPr txBox="1">
            <a:spLocks noChangeArrowheads="1"/>
          </p:cNvSpPr>
          <p:nvPr/>
        </p:nvSpPr>
        <p:spPr bwMode="auto">
          <a:xfrm>
            <a:off x="3225006" y="55133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3" name="Text Box 92"/>
          <p:cNvSpPr txBox="1">
            <a:spLocks noChangeArrowheads="1"/>
          </p:cNvSpPr>
          <p:nvPr/>
        </p:nvSpPr>
        <p:spPr bwMode="auto">
          <a:xfrm>
            <a:off x="5672931" y="537051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4" name="Text Box 93"/>
          <p:cNvSpPr txBox="1">
            <a:spLocks noChangeArrowheads="1"/>
          </p:cNvSpPr>
          <p:nvPr/>
        </p:nvSpPr>
        <p:spPr bwMode="auto">
          <a:xfrm>
            <a:off x="6393656" y="35702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5" name="Text Box 94"/>
          <p:cNvSpPr txBox="1">
            <a:spLocks noChangeArrowheads="1"/>
          </p:cNvSpPr>
          <p:nvPr/>
        </p:nvSpPr>
        <p:spPr bwMode="auto">
          <a:xfrm>
            <a:off x="7617619" y="306546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6" name="Text Box 95"/>
          <p:cNvSpPr txBox="1">
            <a:spLocks noChangeArrowheads="1"/>
          </p:cNvSpPr>
          <p:nvPr/>
        </p:nvSpPr>
        <p:spPr bwMode="auto">
          <a:xfrm>
            <a:off x="7689056" y="4505326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38346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Next, </a:t>
            </a:r>
            <a:r>
              <a:rPr lang="de-DE" sz="2400" dirty="0" err="1" smtClean="0"/>
              <a:t>consider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in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order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of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topological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sorting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updates</a:t>
            </a:r>
            <a:r>
              <a:rPr lang="de-DE" sz="2400" dirty="0" smtClean="0"/>
              <a:t> for all </a:t>
            </a:r>
            <a:r>
              <a:rPr lang="de-DE" sz="2400" dirty="0" err="1" smtClean="0"/>
              <a:t>nodes</a:t>
            </a:r>
            <a:r>
              <a:rPr lang="de-DE" sz="2400" dirty="0" smtClean="0"/>
              <a:t> </a:t>
            </a:r>
            <a:r>
              <a:rPr lang="de-DE" sz="2400" dirty="0" err="1" smtClean="0"/>
              <a:t>reachable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7" name="Oval 46"/>
          <p:cNvSpPr>
            <a:spLocks noChangeArrowheads="1"/>
          </p:cNvSpPr>
          <p:nvPr/>
        </p:nvSpPr>
        <p:spPr bwMode="auto">
          <a:xfrm>
            <a:off x="1041401" y="50085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58" name="Oval 47"/>
          <p:cNvSpPr>
            <a:spLocks noChangeArrowheads="1"/>
          </p:cNvSpPr>
          <p:nvPr/>
        </p:nvSpPr>
        <p:spPr bwMode="auto">
          <a:xfrm>
            <a:off x="1258888" y="37131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9" name="Oval 48"/>
          <p:cNvSpPr>
            <a:spLocks noChangeArrowheads="1"/>
          </p:cNvSpPr>
          <p:nvPr/>
        </p:nvSpPr>
        <p:spPr bwMode="auto">
          <a:xfrm>
            <a:off x="2409826" y="44323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60" name="Oval 49"/>
          <p:cNvSpPr>
            <a:spLocks noChangeArrowheads="1"/>
          </p:cNvSpPr>
          <p:nvPr/>
        </p:nvSpPr>
        <p:spPr bwMode="auto">
          <a:xfrm>
            <a:off x="3562351" y="5368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61" name="Oval 50"/>
          <p:cNvSpPr>
            <a:spLocks noChangeArrowheads="1"/>
          </p:cNvSpPr>
          <p:nvPr/>
        </p:nvSpPr>
        <p:spPr bwMode="auto">
          <a:xfrm>
            <a:off x="4067176" y="40005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62" name="Oval 51"/>
          <p:cNvSpPr>
            <a:spLocks noChangeArrowheads="1"/>
          </p:cNvSpPr>
          <p:nvPr/>
        </p:nvSpPr>
        <p:spPr bwMode="auto">
          <a:xfrm>
            <a:off x="5146676" y="5153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63" name="Oval 52"/>
          <p:cNvSpPr>
            <a:spLocks noChangeArrowheads="1"/>
          </p:cNvSpPr>
          <p:nvPr/>
        </p:nvSpPr>
        <p:spPr bwMode="auto">
          <a:xfrm>
            <a:off x="2914651" y="31369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64" name="Oval 53"/>
          <p:cNvSpPr>
            <a:spLocks noChangeArrowheads="1"/>
          </p:cNvSpPr>
          <p:nvPr/>
        </p:nvSpPr>
        <p:spPr bwMode="auto">
          <a:xfrm>
            <a:off x="4714876" y="30638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65" name="Oval 54"/>
          <p:cNvSpPr>
            <a:spLocks noChangeArrowheads="1"/>
          </p:cNvSpPr>
          <p:nvPr/>
        </p:nvSpPr>
        <p:spPr bwMode="auto">
          <a:xfrm>
            <a:off x="6226176" y="39290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66" name="Oval 55"/>
          <p:cNvSpPr>
            <a:spLocks noChangeArrowheads="1"/>
          </p:cNvSpPr>
          <p:nvPr/>
        </p:nvSpPr>
        <p:spPr bwMode="auto">
          <a:xfrm>
            <a:off x="7594601" y="34242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67" name="Line 56"/>
          <p:cNvSpPr>
            <a:spLocks noChangeShapeType="1"/>
          </p:cNvSpPr>
          <p:nvPr/>
        </p:nvSpPr>
        <p:spPr bwMode="auto">
          <a:xfrm flipV="1">
            <a:off x="1330326" y="4216400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 flipV="1">
            <a:off x="1546226" y="4792663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9" name="Line 58"/>
          <p:cNvSpPr>
            <a:spLocks noChangeShapeType="1"/>
          </p:cNvSpPr>
          <p:nvPr/>
        </p:nvSpPr>
        <p:spPr bwMode="auto">
          <a:xfrm flipV="1">
            <a:off x="1690688" y="3424238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" name="Line 59"/>
          <p:cNvSpPr>
            <a:spLocks noChangeShapeType="1"/>
          </p:cNvSpPr>
          <p:nvPr/>
        </p:nvSpPr>
        <p:spPr bwMode="auto">
          <a:xfrm>
            <a:off x="2841626" y="4864100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" name="Line 60"/>
          <p:cNvSpPr>
            <a:spLocks noChangeShapeType="1"/>
          </p:cNvSpPr>
          <p:nvPr/>
        </p:nvSpPr>
        <p:spPr bwMode="auto">
          <a:xfrm>
            <a:off x="2914651" y="4648200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2" name="Line 61"/>
          <p:cNvSpPr>
            <a:spLocks noChangeShapeType="1"/>
          </p:cNvSpPr>
          <p:nvPr/>
        </p:nvSpPr>
        <p:spPr bwMode="auto">
          <a:xfrm flipV="1">
            <a:off x="4067176" y="5513388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3346451" y="3568700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 flipV="1">
            <a:off x="3417888" y="3279775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5" name="Line 64"/>
          <p:cNvSpPr>
            <a:spLocks noChangeShapeType="1"/>
          </p:cNvSpPr>
          <p:nvPr/>
        </p:nvSpPr>
        <p:spPr bwMode="auto">
          <a:xfrm flipV="1">
            <a:off x="4570413" y="4216400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" name="Line 65"/>
          <p:cNvSpPr>
            <a:spLocks noChangeShapeType="1"/>
          </p:cNvSpPr>
          <p:nvPr/>
        </p:nvSpPr>
        <p:spPr bwMode="auto">
          <a:xfrm flipV="1">
            <a:off x="5578476" y="4432300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" name="Line 66"/>
          <p:cNvSpPr>
            <a:spLocks noChangeShapeType="1"/>
          </p:cNvSpPr>
          <p:nvPr/>
        </p:nvSpPr>
        <p:spPr bwMode="auto">
          <a:xfrm>
            <a:off x="5218113" y="342423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H="1">
            <a:off x="3922713" y="4505325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9" name="Line 68"/>
          <p:cNvSpPr>
            <a:spLocks noChangeShapeType="1"/>
          </p:cNvSpPr>
          <p:nvPr/>
        </p:nvSpPr>
        <p:spPr bwMode="auto">
          <a:xfrm flipV="1">
            <a:off x="6731001" y="3784600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" name="Oval 69"/>
          <p:cNvSpPr>
            <a:spLocks noChangeArrowheads="1"/>
          </p:cNvSpPr>
          <p:nvPr/>
        </p:nvSpPr>
        <p:spPr bwMode="auto">
          <a:xfrm>
            <a:off x="7667626" y="48641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81" name="Line 70"/>
          <p:cNvSpPr>
            <a:spLocks noChangeShapeType="1"/>
          </p:cNvSpPr>
          <p:nvPr/>
        </p:nvSpPr>
        <p:spPr bwMode="auto">
          <a:xfrm>
            <a:off x="6659563" y="4360863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" name="Text Box 71"/>
          <p:cNvSpPr txBox="1">
            <a:spLocks noChangeArrowheads="1"/>
          </p:cNvSpPr>
          <p:nvPr/>
        </p:nvSpPr>
        <p:spPr bwMode="auto">
          <a:xfrm>
            <a:off x="971551" y="4359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83" name="Text Box 72"/>
          <p:cNvSpPr txBox="1">
            <a:spLocks noChangeArrowheads="1"/>
          </p:cNvSpPr>
          <p:nvPr/>
        </p:nvSpPr>
        <p:spPr bwMode="auto">
          <a:xfrm>
            <a:off x="2051051" y="5008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84" name="Text Box 73"/>
          <p:cNvSpPr txBox="1">
            <a:spLocks noChangeArrowheads="1"/>
          </p:cNvSpPr>
          <p:nvPr/>
        </p:nvSpPr>
        <p:spPr bwMode="auto">
          <a:xfrm>
            <a:off x="2122488" y="313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85" name="Text Box 74"/>
          <p:cNvSpPr txBox="1">
            <a:spLocks noChangeArrowheads="1"/>
          </p:cNvSpPr>
          <p:nvPr/>
        </p:nvSpPr>
        <p:spPr bwMode="auto">
          <a:xfrm>
            <a:off x="2914651" y="5151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86" name="Text Box 75"/>
          <p:cNvSpPr txBox="1">
            <a:spLocks noChangeArrowheads="1"/>
          </p:cNvSpPr>
          <p:nvPr/>
        </p:nvSpPr>
        <p:spPr bwMode="auto">
          <a:xfrm>
            <a:off x="3348038" y="4432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87" name="Text Box 76"/>
          <p:cNvSpPr txBox="1">
            <a:spLocks noChangeArrowheads="1"/>
          </p:cNvSpPr>
          <p:nvPr/>
        </p:nvSpPr>
        <p:spPr bwMode="auto">
          <a:xfrm>
            <a:off x="3851276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88" name="Text Box 77"/>
          <p:cNvSpPr txBox="1">
            <a:spLocks noChangeArrowheads="1"/>
          </p:cNvSpPr>
          <p:nvPr/>
        </p:nvSpPr>
        <p:spPr bwMode="auto">
          <a:xfrm>
            <a:off x="3419476" y="378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89" name="Text Box 78"/>
          <p:cNvSpPr txBox="1">
            <a:spLocks noChangeArrowheads="1"/>
          </p:cNvSpPr>
          <p:nvPr/>
        </p:nvSpPr>
        <p:spPr bwMode="auto">
          <a:xfrm>
            <a:off x="5075238" y="3856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90" name="Text Box 79"/>
          <p:cNvSpPr txBox="1">
            <a:spLocks noChangeArrowheads="1"/>
          </p:cNvSpPr>
          <p:nvPr/>
        </p:nvSpPr>
        <p:spPr bwMode="auto">
          <a:xfrm>
            <a:off x="5795963" y="3351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91" name="Text Box 80"/>
          <p:cNvSpPr txBox="1">
            <a:spLocks noChangeArrowheads="1"/>
          </p:cNvSpPr>
          <p:nvPr/>
        </p:nvSpPr>
        <p:spPr bwMode="auto">
          <a:xfrm>
            <a:off x="4427538" y="5584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92" name="Text Box 81"/>
          <p:cNvSpPr txBox="1">
            <a:spLocks noChangeArrowheads="1"/>
          </p:cNvSpPr>
          <p:nvPr/>
        </p:nvSpPr>
        <p:spPr bwMode="auto">
          <a:xfrm>
            <a:off x="6011863" y="4864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93" name="Text Box 82"/>
          <p:cNvSpPr txBox="1">
            <a:spLocks noChangeArrowheads="1"/>
          </p:cNvSpPr>
          <p:nvPr/>
        </p:nvSpPr>
        <p:spPr bwMode="auto">
          <a:xfrm>
            <a:off x="6948488" y="3424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94" name="Text Box 83"/>
          <p:cNvSpPr txBox="1">
            <a:spLocks noChangeArrowheads="1"/>
          </p:cNvSpPr>
          <p:nvPr/>
        </p:nvSpPr>
        <p:spPr bwMode="auto">
          <a:xfrm>
            <a:off x="7091363" y="4287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95" name="Text Box 84"/>
          <p:cNvSpPr txBox="1">
            <a:spLocks noChangeArrowheads="1"/>
          </p:cNvSpPr>
          <p:nvPr/>
        </p:nvSpPr>
        <p:spPr bwMode="auto">
          <a:xfrm>
            <a:off x="4211638" y="4576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96" name="Text Box 85"/>
          <p:cNvSpPr txBox="1">
            <a:spLocks noChangeArrowheads="1"/>
          </p:cNvSpPr>
          <p:nvPr/>
        </p:nvSpPr>
        <p:spPr bwMode="auto">
          <a:xfrm>
            <a:off x="682626" y="5008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7" name="Text Box 86"/>
          <p:cNvSpPr txBox="1">
            <a:spLocks noChangeArrowheads="1"/>
          </p:cNvSpPr>
          <p:nvPr/>
        </p:nvSpPr>
        <p:spPr bwMode="auto">
          <a:xfrm>
            <a:off x="1114426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8" name="Text Box 87"/>
          <p:cNvSpPr txBox="1">
            <a:spLocks noChangeArrowheads="1"/>
          </p:cNvSpPr>
          <p:nvPr/>
        </p:nvSpPr>
        <p:spPr bwMode="auto">
          <a:xfrm>
            <a:off x="2482851" y="4000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9" name="Text Box 88"/>
          <p:cNvSpPr txBox="1">
            <a:spLocks noChangeArrowheads="1"/>
          </p:cNvSpPr>
          <p:nvPr/>
        </p:nvSpPr>
        <p:spPr bwMode="auto">
          <a:xfrm>
            <a:off x="2698751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0" name="Text Box 89"/>
          <p:cNvSpPr txBox="1">
            <a:spLocks noChangeArrowheads="1"/>
          </p:cNvSpPr>
          <p:nvPr/>
        </p:nvSpPr>
        <p:spPr bwMode="auto">
          <a:xfrm>
            <a:off x="5148263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1" name="Text Box 90"/>
          <p:cNvSpPr txBox="1">
            <a:spLocks noChangeArrowheads="1"/>
          </p:cNvSpPr>
          <p:nvPr/>
        </p:nvSpPr>
        <p:spPr bwMode="auto">
          <a:xfrm>
            <a:off x="4498976" y="3711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2" name="Text Box 91"/>
          <p:cNvSpPr txBox="1">
            <a:spLocks noChangeArrowheads="1"/>
          </p:cNvSpPr>
          <p:nvPr/>
        </p:nvSpPr>
        <p:spPr bwMode="auto">
          <a:xfrm>
            <a:off x="3275013" y="551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3" name="Text Box 92"/>
          <p:cNvSpPr txBox="1">
            <a:spLocks noChangeArrowheads="1"/>
          </p:cNvSpPr>
          <p:nvPr/>
        </p:nvSpPr>
        <p:spPr bwMode="auto">
          <a:xfrm>
            <a:off x="5722938" y="5368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4" name="Text Box 93"/>
          <p:cNvSpPr txBox="1">
            <a:spLocks noChangeArrowheads="1"/>
          </p:cNvSpPr>
          <p:nvPr/>
        </p:nvSpPr>
        <p:spPr bwMode="auto">
          <a:xfrm>
            <a:off x="6443663" y="356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5" name="Text Box 94"/>
          <p:cNvSpPr txBox="1">
            <a:spLocks noChangeArrowheads="1"/>
          </p:cNvSpPr>
          <p:nvPr/>
        </p:nvSpPr>
        <p:spPr bwMode="auto">
          <a:xfrm>
            <a:off x="7667626" y="30638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6" name="Text Box 95"/>
          <p:cNvSpPr txBox="1">
            <a:spLocks noChangeArrowheads="1"/>
          </p:cNvSpPr>
          <p:nvPr/>
        </p:nvSpPr>
        <p:spPr bwMode="auto">
          <a:xfrm>
            <a:off x="7739063" y="45037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07" name="Text Box 96"/>
          <p:cNvSpPr txBox="1">
            <a:spLocks noChangeArrowheads="1"/>
          </p:cNvSpPr>
          <p:nvPr/>
        </p:nvSpPr>
        <p:spPr bwMode="auto">
          <a:xfrm>
            <a:off x="6299201" y="4000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08" name="Text Box 97"/>
          <p:cNvSpPr txBox="1">
            <a:spLocks noChangeArrowheads="1"/>
          </p:cNvSpPr>
          <p:nvPr/>
        </p:nvSpPr>
        <p:spPr bwMode="auto">
          <a:xfrm>
            <a:off x="3635376" y="5440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09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41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err="1" smtClean="0">
                <a:solidFill>
                  <a:schemeClr val="accent2"/>
                </a:solidFill>
              </a:rPr>
              <a:t>Distance</a:t>
            </a:r>
            <a:r>
              <a:rPr lang="de-DE" sz="2800" dirty="0" smtClean="0">
                <a:solidFill>
                  <a:schemeClr val="accent2"/>
                </a:solidFill>
              </a:rPr>
              <a:t> update for </a:t>
            </a:r>
            <a:r>
              <a:rPr lang="de-DE" sz="2800" dirty="0" err="1" smtClean="0">
                <a:solidFill>
                  <a:schemeClr val="accent2"/>
                </a:solidFill>
              </a:rPr>
              <a:t>node</a:t>
            </a:r>
            <a:r>
              <a:rPr lang="de-DE" sz="2800" dirty="0" smtClean="0">
                <a:solidFill>
                  <a:schemeClr val="accent2"/>
                </a:solidFill>
              </a:rPr>
              <a:t> u:</a:t>
            </a:r>
            <a:r>
              <a:rPr lang="de-DE" sz="2800" dirty="0" smtClean="0"/>
              <a:t> for all </a:t>
            </a:r>
            <a:r>
              <a:rPr lang="de-DE" sz="2800" dirty="0" err="1" smtClean="0"/>
              <a:t>edges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800" dirty="0" smtClean="0"/>
              <a:t>, </a:t>
            </a:r>
            <a:r>
              <a:rPr lang="de-DE" sz="2800" dirty="0" err="1" smtClean="0"/>
              <a:t>set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d[v]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min{d[v],d[u]+c(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)}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7" name="Oval 46"/>
          <p:cNvSpPr>
            <a:spLocks noChangeArrowheads="1"/>
          </p:cNvSpPr>
          <p:nvPr/>
        </p:nvSpPr>
        <p:spPr bwMode="auto">
          <a:xfrm>
            <a:off x="991394" y="501015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58" name="Oval 47"/>
          <p:cNvSpPr>
            <a:spLocks noChangeArrowheads="1"/>
          </p:cNvSpPr>
          <p:nvPr/>
        </p:nvSpPr>
        <p:spPr bwMode="auto">
          <a:xfrm>
            <a:off x="1208881" y="3714751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1</a:t>
            </a:r>
          </a:p>
        </p:txBody>
      </p:sp>
      <p:sp>
        <p:nvSpPr>
          <p:cNvPr id="59" name="Oval 48"/>
          <p:cNvSpPr>
            <a:spLocks noChangeArrowheads="1"/>
          </p:cNvSpPr>
          <p:nvPr/>
        </p:nvSpPr>
        <p:spPr bwMode="auto">
          <a:xfrm>
            <a:off x="2359819" y="44338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60" name="Oval 49"/>
          <p:cNvSpPr>
            <a:spLocks noChangeArrowheads="1"/>
          </p:cNvSpPr>
          <p:nvPr/>
        </p:nvSpPr>
        <p:spPr bwMode="auto">
          <a:xfrm>
            <a:off x="3512344" y="537051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4</a:t>
            </a:r>
          </a:p>
        </p:txBody>
      </p:sp>
      <p:sp>
        <p:nvSpPr>
          <p:cNvPr id="61" name="Oval 50"/>
          <p:cNvSpPr>
            <a:spLocks noChangeArrowheads="1"/>
          </p:cNvSpPr>
          <p:nvPr/>
        </p:nvSpPr>
        <p:spPr bwMode="auto">
          <a:xfrm>
            <a:off x="4017169" y="40020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62" name="Oval 51"/>
          <p:cNvSpPr>
            <a:spLocks noChangeArrowheads="1"/>
          </p:cNvSpPr>
          <p:nvPr/>
        </p:nvSpPr>
        <p:spPr bwMode="auto">
          <a:xfrm>
            <a:off x="5096669" y="515461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5</a:t>
            </a:r>
          </a:p>
        </p:txBody>
      </p:sp>
      <p:sp>
        <p:nvSpPr>
          <p:cNvPr id="63" name="Oval 52"/>
          <p:cNvSpPr>
            <a:spLocks noChangeArrowheads="1"/>
          </p:cNvSpPr>
          <p:nvPr/>
        </p:nvSpPr>
        <p:spPr bwMode="auto">
          <a:xfrm>
            <a:off x="2864644" y="31384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64" name="Oval 53"/>
          <p:cNvSpPr>
            <a:spLocks noChangeArrowheads="1"/>
          </p:cNvSpPr>
          <p:nvPr/>
        </p:nvSpPr>
        <p:spPr bwMode="auto">
          <a:xfrm>
            <a:off x="4664869" y="306546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4</a:t>
            </a:r>
          </a:p>
        </p:txBody>
      </p:sp>
      <p:sp>
        <p:nvSpPr>
          <p:cNvPr id="65" name="Oval 54"/>
          <p:cNvSpPr>
            <a:spLocks noChangeArrowheads="1"/>
          </p:cNvSpPr>
          <p:nvPr/>
        </p:nvSpPr>
        <p:spPr bwMode="auto">
          <a:xfrm>
            <a:off x="6176169" y="393065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4</a:t>
            </a:r>
          </a:p>
        </p:txBody>
      </p:sp>
      <p:sp>
        <p:nvSpPr>
          <p:cNvPr id="66" name="Oval 55"/>
          <p:cNvSpPr>
            <a:spLocks noChangeArrowheads="1"/>
          </p:cNvSpPr>
          <p:nvPr/>
        </p:nvSpPr>
        <p:spPr bwMode="auto">
          <a:xfrm>
            <a:off x="7544594" y="342582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5</a:t>
            </a:r>
          </a:p>
        </p:txBody>
      </p:sp>
      <p:sp>
        <p:nvSpPr>
          <p:cNvPr id="67" name="Line 56"/>
          <p:cNvSpPr>
            <a:spLocks noChangeShapeType="1"/>
          </p:cNvSpPr>
          <p:nvPr/>
        </p:nvSpPr>
        <p:spPr bwMode="auto">
          <a:xfrm flipV="1">
            <a:off x="1280319" y="4217988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 flipV="1">
            <a:off x="1496219" y="4794251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69" name="Line 58"/>
          <p:cNvSpPr>
            <a:spLocks noChangeShapeType="1"/>
          </p:cNvSpPr>
          <p:nvPr/>
        </p:nvSpPr>
        <p:spPr bwMode="auto">
          <a:xfrm flipV="1">
            <a:off x="1640681" y="3425826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0" name="Line 59"/>
          <p:cNvSpPr>
            <a:spLocks noChangeShapeType="1"/>
          </p:cNvSpPr>
          <p:nvPr/>
        </p:nvSpPr>
        <p:spPr bwMode="auto">
          <a:xfrm>
            <a:off x="2791619" y="4865688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1" name="Line 60"/>
          <p:cNvSpPr>
            <a:spLocks noChangeShapeType="1"/>
          </p:cNvSpPr>
          <p:nvPr/>
        </p:nvSpPr>
        <p:spPr bwMode="auto">
          <a:xfrm>
            <a:off x="2864644" y="4649788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2" name="Line 61"/>
          <p:cNvSpPr>
            <a:spLocks noChangeShapeType="1"/>
          </p:cNvSpPr>
          <p:nvPr/>
        </p:nvSpPr>
        <p:spPr bwMode="auto">
          <a:xfrm flipV="1">
            <a:off x="4017169" y="5514976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3296444" y="3570288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 flipV="1">
            <a:off x="3367881" y="3281363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5" name="Line 64"/>
          <p:cNvSpPr>
            <a:spLocks noChangeShapeType="1"/>
          </p:cNvSpPr>
          <p:nvPr/>
        </p:nvSpPr>
        <p:spPr bwMode="auto">
          <a:xfrm flipV="1">
            <a:off x="4520406" y="4217988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6" name="Line 65"/>
          <p:cNvSpPr>
            <a:spLocks noChangeShapeType="1"/>
          </p:cNvSpPr>
          <p:nvPr/>
        </p:nvSpPr>
        <p:spPr bwMode="auto">
          <a:xfrm flipV="1">
            <a:off x="5528469" y="4433888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7" name="Line 66"/>
          <p:cNvSpPr>
            <a:spLocks noChangeShapeType="1"/>
          </p:cNvSpPr>
          <p:nvPr/>
        </p:nvSpPr>
        <p:spPr bwMode="auto">
          <a:xfrm>
            <a:off x="5168106" y="3425826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H="1">
            <a:off x="3872706" y="4506913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9" name="Line 68"/>
          <p:cNvSpPr>
            <a:spLocks noChangeShapeType="1"/>
          </p:cNvSpPr>
          <p:nvPr/>
        </p:nvSpPr>
        <p:spPr bwMode="auto">
          <a:xfrm flipV="1">
            <a:off x="6680994" y="3786188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0" name="Oval 69"/>
          <p:cNvSpPr>
            <a:spLocks noChangeArrowheads="1"/>
          </p:cNvSpPr>
          <p:nvPr/>
        </p:nvSpPr>
        <p:spPr bwMode="auto">
          <a:xfrm>
            <a:off x="7617619" y="486568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6</a:t>
            </a:r>
          </a:p>
        </p:txBody>
      </p:sp>
      <p:sp>
        <p:nvSpPr>
          <p:cNvPr id="81" name="Line 70"/>
          <p:cNvSpPr>
            <a:spLocks noChangeShapeType="1"/>
          </p:cNvSpPr>
          <p:nvPr/>
        </p:nvSpPr>
        <p:spPr bwMode="auto">
          <a:xfrm>
            <a:off x="6609556" y="4362451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2" name="Text Box 71"/>
          <p:cNvSpPr txBox="1">
            <a:spLocks noChangeArrowheads="1"/>
          </p:cNvSpPr>
          <p:nvPr/>
        </p:nvSpPr>
        <p:spPr bwMode="auto">
          <a:xfrm>
            <a:off x="921544" y="43608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83" name="Text Box 72"/>
          <p:cNvSpPr txBox="1">
            <a:spLocks noChangeArrowheads="1"/>
          </p:cNvSpPr>
          <p:nvPr/>
        </p:nvSpPr>
        <p:spPr bwMode="auto">
          <a:xfrm>
            <a:off x="2001044" y="50101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84" name="Text Box 73"/>
          <p:cNvSpPr txBox="1">
            <a:spLocks noChangeArrowheads="1"/>
          </p:cNvSpPr>
          <p:nvPr/>
        </p:nvSpPr>
        <p:spPr bwMode="auto">
          <a:xfrm>
            <a:off x="2072481" y="313690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85" name="Text Box 74"/>
          <p:cNvSpPr txBox="1">
            <a:spLocks noChangeArrowheads="1"/>
          </p:cNvSpPr>
          <p:nvPr/>
        </p:nvSpPr>
        <p:spPr bwMode="auto">
          <a:xfrm>
            <a:off x="2864644" y="51530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4</a:t>
            </a:r>
          </a:p>
        </p:txBody>
      </p:sp>
      <p:sp>
        <p:nvSpPr>
          <p:cNvPr id="86" name="Text Box 75"/>
          <p:cNvSpPr txBox="1">
            <a:spLocks noChangeArrowheads="1"/>
          </p:cNvSpPr>
          <p:nvPr/>
        </p:nvSpPr>
        <p:spPr bwMode="auto">
          <a:xfrm>
            <a:off x="3298031" y="44338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3</a:t>
            </a:r>
          </a:p>
        </p:txBody>
      </p:sp>
      <p:sp>
        <p:nvSpPr>
          <p:cNvPr id="87" name="Text Box 76"/>
          <p:cNvSpPr txBox="1">
            <a:spLocks noChangeArrowheads="1"/>
          </p:cNvSpPr>
          <p:nvPr/>
        </p:nvSpPr>
        <p:spPr bwMode="auto">
          <a:xfrm>
            <a:off x="3801269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88" name="Text Box 77"/>
          <p:cNvSpPr txBox="1">
            <a:spLocks noChangeArrowheads="1"/>
          </p:cNvSpPr>
          <p:nvPr/>
        </p:nvSpPr>
        <p:spPr bwMode="auto">
          <a:xfrm>
            <a:off x="3369469" y="37861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89" name="Text Box 78"/>
          <p:cNvSpPr txBox="1">
            <a:spLocks noChangeArrowheads="1"/>
          </p:cNvSpPr>
          <p:nvPr/>
        </p:nvSpPr>
        <p:spPr bwMode="auto">
          <a:xfrm>
            <a:off x="5025231" y="38576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90" name="Text Box 79"/>
          <p:cNvSpPr txBox="1">
            <a:spLocks noChangeArrowheads="1"/>
          </p:cNvSpPr>
          <p:nvPr/>
        </p:nvSpPr>
        <p:spPr bwMode="auto">
          <a:xfrm>
            <a:off x="5745956" y="335280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91" name="Text Box 80"/>
          <p:cNvSpPr txBox="1">
            <a:spLocks noChangeArrowheads="1"/>
          </p:cNvSpPr>
          <p:nvPr/>
        </p:nvSpPr>
        <p:spPr bwMode="auto">
          <a:xfrm>
            <a:off x="4377531" y="558641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/>
              <a:t>1</a:t>
            </a:r>
          </a:p>
        </p:txBody>
      </p:sp>
      <p:sp>
        <p:nvSpPr>
          <p:cNvPr id="92" name="Text Box 81"/>
          <p:cNvSpPr txBox="1">
            <a:spLocks noChangeArrowheads="1"/>
          </p:cNvSpPr>
          <p:nvPr/>
        </p:nvSpPr>
        <p:spPr bwMode="auto">
          <a:xfrm>
            <a:off x="5961856" y="48656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93" name="Text Box 82"/>
          <p:cNvSpPr txBox="1">
            <a:spLocks noChangeArrowheads="1"/>
          </p:cNvSpPr>
          <p:nvPr/>
        </p:nvSpPr>
        <p:spPr bwMode="auto">
          <a:xfrm>
            <a:off x="6898481" y="34258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94" name="Text Box 83"/>
          <p:cNvSpPr txBox="1">
            <a:spLocks noChangeArrowheads="1"/>
          </p:cNvSpPr>
          <p:nvPr/>
        </p:nvSpPr>
        <p:spPr bwMode="auto">
          <a:xfrm>
            <a:off x="7041356" y="428942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2</a:t>
            </a:r>
          </a:p>
        </p:txBody>
      </p:sp>
      <p:sp>
        <p:nvSpPr>
          <p:cNvPr id="95" name="Text Box 84"/>
          <p:cNvSpPr txBox="1">
            <a:spLocks noChangeArrowheads="1"/>
          </p:cNvSpPr>
          <p:nvPr/>
        </p:nvSpPr>
        <p:spPr bwMode="auto">
          <a:xfrm>
            <a:off x="4161631" y="45783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/>
              <a:t>1</a:t>
            </a:r>
          </a:p>
        </p:txBody>
      </p:sp>
      <p:sp>
        <p:nvSpPr>
          <p:cNvPr id="96" name="Text Box 85"/>
          <p:cNvSpPr txBox="1">
            <a:spLocks noChangeArrowheads="1"/>
          </p:cNvSpPr>
          <p:nvPr/>
        </p:nvSpPr>
        <p:spPr bwMode="auto">
          <a:xfrm>
            <a:off x="632619" y="501015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7" name="Text Box 86"/>
          <p:cNvSpPr txBox="1">
            <a:spLocks noChangeArrowheads="1"/>
          </p:cNvSpPr>
          <p:nvPr/>
        </p:nvSpPr>
        <p:spPr bwMode="auto">
          <a:xfrm>
            <a:off x="1064419" y="33543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8" name="Text Box 87"/>
          <p:cNvSpPr txBox="1">
            <a:spLocks noChangeArrowheads="1"/>
          </p:cNvSpPr>
          <p:nvPr/>
        </p:nvSpPr>
        <p:spPr bwMode="auto">
          <a:xfrm>
            <a:off x="2432844" y="40020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9" name="Text Box 88"/>
          <p:cNvSpPr txBox="1">
            <a:spLocks noChangeArrowheads="1"/>
          </p:cNvSpPr>
          <p:nvPr/>
        </p:nvSpPr>
        <p:spPr bwMode="auto">
          <a:xfrm>
            <a:off x="2648744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0" name="Text Box 89"/>
          <p:cNvSpPr txBox="1">
            <a:spLocks noChangeArrowheads="1"/>
          </p:cNvSpPr>
          <p:nvPr/>
        </p:nvSpPr>
        <p:spPr bwMode="auto">
          <a:xfrm>
            <a:off x="5098256" y="28495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1" name="Text Box 90"/>
          <p:cNvSpPr txBox="1">
            <a:spLocks noChangeArrowheads="1"/>
          </p:cNvSpPr>
          <p:nvPr/>
        </p:nvSpPr>
        <p:spPr bwMode="auto">
          <a:xfrm>
            <a:off x="4448969" y="371316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2" name="Text Box 91"/>
          <p:cNvSpPr txBox="1">
            <a:spLocks noChangeArrowheads="1"/>
          </p:cNvSpPr>
          <p:nvPr/>
        </p:nvSpPr>
        <p:spPr bwMode="auto">
          <a:xfrm>
            <a:off x="3225006" y="55133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3" name="Text Box 92"/>
          <p:cNvSpPr txBox="1">
            <a:spLocks noChangeArrowheads="1"/>
          </p:cNvSpPr>
          <p:nvPr/>
        </p:nvSpPr>
        <p:spPr bwMode="auto">
          <a:xfrm>
            <a:off x="5672931" y="537051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4" name="Text Box 93"/>
          <p:cNvSpPr txBox="1">
            <a:spLocks noChangeArrowheads="1"/>
          </p:cNvSpPr>
          <p:nvPr/>
        </p:nvSpPr>
        <p:spPr bwMode="auto">
          <a:xfrm>
            <a:off x="6393656" y="357028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5" name="Text Box 94"/>
          <p:cNvSpPr txBox="1">
            <a:spLocks noChangeArrowheads="1"/>
          </p:cNvSpPr>
          <p:nvPr/>
        </p:nvSpPr>
        <p:spPr bwMode="auto">
          <a:xfrm>
            <a:off x="7617619" y="306546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6" name="Text Box 95"/>
          <p:cNvSpPr txBox="1">
            <a:spLocks noChangeArrowheads="1"/>
          </p:cNvSpPr>
          <p:nvPr/>
        </p:nvSpPr>
        <p:spPr bwMode="auto">
          <a:xfrm>
            <a:off x="7689056" y="4505326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2720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Summary:</a:t>
            </a:r>
          </a:p>
          <a:p>
            <a:r>
              <a:rPr lang="de-DE" dirty="0" smtClean="0"/>
              <a:t>First, </a:t>
            </a:r>
            <a:r>
              <a:rPr lang="de-DE" dirty="0" err="1" smtClean="0"/>
              <a:t>compute</a:t>
            </a:r>
            <a:r>
              <a:rPr lang="de-DE" dirty="0" smtClean="0"/>
              <a:t> a </a:t>
            </a:r>
            <a:r>
              <a:rPr lang="de-DE" dirty="0" err="1" smtClean="0"/>
              <a:t>topological</a:t>
            </a:r>
            <a:r>
              <a:rPr lang="de-DE" dirty="0" smtClean="0"/>
              <a:t> </a:t>
            </a:r>
            <a:r>
              <a:rPr lang="de-DE" dirty="0" err="1" smtClean="0"/>
              <a:t>sorting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runtime</a:t>
            </a:r>
            <a:r>
              <a:rPr lang="de-DE" dirty="0" smtClean="0"/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O(|V|+|E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|) </a:t>
            </a:r>
            <a:r>
              <a:rPr lang="de-DE" dirty="0" smtClean="0"/>
              <a:t>).</a:t>
            </a:r>
            <a:endParaRPr lang="de-DE" dirty="0" smtClean="0"/>
          </a:p>
          <a:p>
            <a:r>
              <a:rPr lang="de-DE" dirty="0" err="1" smtClean="0"/>
              <a:t>Then</a:t>
            </a:r>
            <a:r>
              <a:rPr lang="de-DE" dirty="0" smtClean="0"/>
              <a:t>, update </a:t>
            </a:r>
            <a:r>
              <a:rPr lang="de-DE" dirty="0" err="1" smtClean="0"/>
              <a:t>the</a:t>
            </a:r>
            <a:r>
              <a:rPr lang="de-DE" dirty="0" smtClean="0"/>
              <a:t> distances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topological</a:t>
            </a:r>
            <a:r>
              <a:rPr lang="de-DE" dirty="0" smtClean="0"/>
              <a:t> </a:t>
            </a:r>
            <a:r>
              <a:rPr lang="de-DE" dirty="0" err="1" smtClean="0"/>
              <a:t>sorting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Runtime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O(|V|+|E|)</a:t>
            </a:r>
            <a:r>
              <a:rPr lang="de-DE" dirty="0" smtClean="0"/>
              <a:t>.</a:t>
            </a:r>
          </a:p>
          <a:p>
            <a:endParaRPr lang="de-DE" sz="1800" dirty="0"/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FF0000"/>
                </a:solidFill>
              </a:rPr>
              <a:t>Why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does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that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work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09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Consider</a:t>
            </a:r>
            <a:r>
              <a:rPr lang="de-DE" sz="2800" dirty="0" smtClean="0"/>
              <a:t> a </a:t>
            </a:r>
            <a:r>
              <a:rPr lang="de-DE" sz="2800" dirty="0" err="1" smtClean="0">
                <a:solidFill>
                  <a:srgbClr val="FF0000"/>
                </a:solidFill>
              </a:rPr>
              <a:t>shortest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path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This </a:t>
            </a:r>
            <a:r>
              <a:rPr lang="de-DE" sz="2800" dirty="0" err="1" smtClean="0"/>
              <a:t>has</a:t>
            </a:r>
            <a:r>
              <a:rPr lang="de-DE" sz="2800" dirty="0" smtClean="0"/>
              <a:t> a </a:t>
            </a:r>
            <a:r>
              <a:rPr lang="de-DE" sz="2800" dirty="0" err="1" smtClean="0"/>
              <a:t>topological</a:t>
            </a:r>
            <a:r>
              <a:rPr lang="de-DE" sz="2800" dirty="0" smtClean="0"/>
              <a:t> </a:t>
            </a:r>
            <a:r>
              <a:rPr lang="de-DE" sz="2800" dirty="0" err="1" smtClean="0"/>
              <a:t>sorting</a:t>
            </a:r>
            <a:r>
              <a:rPr lang="de-DE" sz="2800" dirty="0" smtClean="0"/>
              <a:t> </a:t>
            </a:r>
            <a:r>
              <a:rPr lang="de-DE" sz="2800" dirty="0" smtClean="0"/>
              <a:t>with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&lt;t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/>
              <a:t> for </a:t>
            </a:r>
            <a:r>
              <a:rPr lang="de-DE" sz="2800" dirty="0" smtClean="0"/>
              <a:t>all </a:t>
            </a:r>
            <a:r>
              <a:rPr lang="de-DE" sz="2800" dirty="0">
                <a:solidFill>
                  <a:schemeClr val="hlink"/>
                </a:solidFill>
              </a:rPr>
              <a:t>i</a:t>
            </a:r>
            <a:r>
              <a:rPr lang="de-DE" sz="2800" dirty="0" smtClean="0"/>
              <a:t>.</a:t>
            </a:r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A </a:t>
            </a:r>
            <a:r>
              <a:rPr lang="de-DE" sz="2800" dirty="0" err="1" smtClean="0"/>
              <a:t>visit</a:t>
            </a:r>
            <a:r>
              <a:rPr lang="de-DE" sz="2800" dirty="0" smtClean="0"/>
              <a:t> in </a:t>
            </a:r>
            <a:r>
              <a:rPr lang="de-DE" sz="2800" dirty="0" err="1" smtClean="0"/>
              <a:t>topological</a:t>
            </a:r>
            <a:r>
              <a:rPr lang="de-DE" sz="2800" dirty="0" smtClean="0"/>
              <a:t> </a:t>
            </a:r>
            <a:r>
              <a:rPr lang="de-DE" sz="2800" dirty="0" err="1" smtClean="0"/>
              <a:t>order</a:t>
            </a:r>
            <a:r>
              <a:rPr lang="de-DE" sz="2800" dirty="0" smtClean="0"/>
              <a:t> </a:t>
            </a:r>
            <a:r>
              <a:rPr lang="de-DE" sz="2800" dirty="0" err="1" smtClean="0"/>
              <a:t>therefore</a:t>
            </a:r>
            <a:r>
              <a:rPr lang="de-DE" sz="2800" dirty="0" smtClean="0"/>
              <a:t> </a:t>
            </a:r>
            <a:r>
              <a:rPr lang="de-DE" sz="2800" dirty="0" err="1" smtClean="0"/>
              <a:t>results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correct</a:t>
            </a:r>
            <a:r>
              <a:rPr lang="de-DE" sz="2800" dirty="0" smtClean="0"/>
              <a:t> distances 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d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err="1">
                <a:solidFill>
                  <a:schemeClr val="hlink"/>
                </a:solidFill>
                <a:sym typeface="Symbol" pitchFamily="18" charset="2"/>
              </a:rPr>
              <a:t>j</a:t>
            </a:r>
            <a:r>
              <a:rPr lang="de-DE" sz="2800" baseline="-25000" dirty="0" err="1">
                <a:solidFill>
                  <a:schemeClr val="hlink"/>
                </a:solidFill>
                <a:latin typeface="Lucida Sans Unicode"/>
                <a:cs typeface="Lucida Sans Unicode"/>
                <a:sym typeface="Symbol" pitchFamily="18" charset="2"/>
              </a:rPr>
              <a:t>≤</a:t>
            </a:r>
            <a:r>
              <a:rPr lang="de-DE" sz="2800" baseline="-25000" dirty="0" err="1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c</a:t>
            </a:r>
            <a:r>
              <a:rPr lang="de-DE" sz="2800" baseline="-25000" dirty="0" smtClean="0">
                <a:solidFill>
                  <a:schemeClr val="hlink"/>
                </a:solidFill>
              </a:rPr>
              <a:t>i</a:t>
            </a:r>
            <a:r>
              <a:rPr lang="de-DE" sz="2800" dirty="0"/>
              <a:t>).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241426" y="356790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754313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265613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78501" y="356790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91388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09626" y="356790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939088" y="356790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746251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257551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770438" y="3783806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283326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387476" y="29916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89877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2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34022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3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5152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4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364413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5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012986" y="387588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1</a:t>
            </a:r>
            <a:endParaRPr lang="de-DE" sz="2400" baseline="-250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546510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2</a:t>
            </a:r>
            <a:endParaRPr lang="de-DE" sz="2400" baseline="-250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057810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3</a:t>
            </a:r>
            <a:endParaRPr lang="de-DE" sz="2400" baseline="-25000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570698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4</a:t>
            </a:r>
            <a:endParaRPr lang="de-DE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737724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Graph </a:t>
            </a:r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Overview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</a:p>
          <a:p>
            <a:r>
              <a:rPr lang="de-DE" dirty="0" err="1" smtClean="0"/>
              <a:t>Dijkstra‘s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err="1" smtClean="0"/>
              <a:t>Bellman</a:t>
            </a:r>
            <a:r>
              <a:rPr lang="de-DE" dirty="0" smtClean="0"/>
              <a:t>-Ford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err="1" smtClean="0"/>
              <a:t>Johnson‘s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473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err="1" smtClean="0"/>
              <a:t>Consider</a:t>
            </a:r>
            <a:r>
              <a:rPr lang="de-DE" sz="2800" dirty="0" smtClean="0"/>
              <a:t> a </a:t>
            </a:r>
            <a:r>
              <a:rPr lang="de-DE" sz="2800" dirty="0" err="1" smtClean="0">
                <a:solidFill>
                  <a:srgbClr val="FF0000"/>
                </a:solidFill>
              </a:rPr>
              <a:t>shortest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path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This </a:t>
            </a:r>
            <a:r>
              <a:rPr lang="de-DE" sz="2800" dirty="0" err="1" smtClean="0"/>
              <a:t>has</a:t>
            </a:r>
            <a:r>
              <a:rPr lang="de-DE" sz="2800" dirty="0" smtClean="0"/>
              <a:t> a </a:t>
            </a:r>
            <a:r>
              <a:rPr lang="de-DE" sz="2800" dirty="0" err="1" smtClean="0"/>
              <a:t>topological</a:t>
            </a:r>
            <a:r>
              <a:rPr lang="de-DE" sz="2800" dirty="0" smtClean="0"/>
              <a:t> </a:t>
            </a:r>
            <a:r>
              <a:rPr lang="de-DE" sz="2800" dirty="0" err="1" smtClean="0"/>
              <a:t>sorting</a:t>
            </a:r>
            <a:r>
              <a:rPr lang="de-DE" sz="2800" dirty="0" smtClean="0"/>
              <a:t> </a:t>
            </a:r>
            <a:r>
              <a:rPr lang="de-DE" sz="2800" dirty="0" smtClean="0"/>
              <a:t>with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&lt;t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/>
              <a:t> for </a:t>
            </a:r>
            <a:r>
              <a:rPr lang="de-DE" sz="2800" dirty="0" smtClean="0"/>
              <a:t>all </a:t>
            </a:r>
            <a:r>
              <a:rPr lang="de-DE" sz="2800" dirty="0">
                <a:solidFill>
                  <a:schemeClr val="hlink"/>
                </a:solidFill>
              </a:rPr>
              <a:t>i</a:t>
            </a:r>
            <a:r>
              <a:rPr lang="de-DE" sz="2800" dirty="0" smtClean="0"/>
              <a:t>.</a:t>
            </a:r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pPr marL="0" indent="0">
              <a:buNone/>
            </a:pPr>
            <a:r>
              <a:rPr lang="de-DE" sz="2800" dirty="0" err="1" smtClean="0">
                <a:solidFill>
                  <a:schemeClr val="accent2"/>
                </a:solidFill>
              </a:rPr>
              <a:t>Remark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r>
              <a:rPr lang="de-DE" sz="2800" dirty="0" smtClean="0"/>
              <a:t> </a:t>
            </a: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node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de-DE" sz="2800" dirty="0" err="1" smtClean="0"/>
              <a:t>along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shortest</a:t>
            </a:r>
            <a:r>
              <a:rPr lang="de-DE" sz="2800" dirty="0" smtClean="0"/>
              <a:t> </a:t>
            </a:r>
            <a:r>
              <a:rPr lang="de-DE" sz="2800" dirty="0" err="1" smtClean="0"/>
              <a:t>path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have</a:t>
            </a:r>
            <a:r>
              <a:rPr lang="de-DE" sz="2800" dirty="0" smtClean="0"/>
              <a:t> a </a:t>
            </a:r>
            <a:r>
              <a:rPr lang="de-DE" sz="2800" dirty="0" err="1" smtClean="0"/>
              <a:t>distance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de-DE" sz="2800" dirty="0" smtClean="0">
                <a:solidFill>
                  <a:schemeClr val="hlink"/>
                </a:solidFill>
              </a:rPr>
              <a:t>d</a:t>
            </a:r>
            <a:r>
              <a:rPr lang="de-DE" sz="2800" baseline="-25000" dirty="0" smtClean="0">
                <a:solidFill>
                  <a:schemeClr val="hlink"/>
                </a:solidFill>
              </a:rPr>
              <a:t>i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since</a:t>
            </a:r>
            <a:r>
              <a:rPr lang="de-DE" sz="2800" dirty="0" smtClean="0"/>
              <a:t> </a:t>
            </a:r>
            <a:r>
              <a:rPr lang="de-DE" sz="2800" dirty="0" err="1" smtClean="0"/>
              <a:t>otherwise</a:t>
            </a:r>
            <a:r>
              <a:rPr lang="de-DE" sz="2800" dirty="0" smtClean="0"/>
              <a:t> </a:t>
            </a:r>
            <a:r>
              <a:rPr lang="de-DE" sz="2800" dirty="0" err="1" smtClean="0"/>
              <a:t>there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shorter</a:t>
            </a:r>
            <a:r>
              <a:rPr lang="de-DE" sz="2800" dirty="0" smtClean="0"/>
              <a:t> </a:t>
            </a:r>
            <a:r>
              <a:rPr lang="de-DE" sz="2800" dirty="0" err="1" smtClean="0"/>
              <a:t>path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241426" y="356790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754313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265613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78501" y="356790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91388" y="3567906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09626" y="356790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939088" y="356790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746251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257551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770438" y="3783806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283326" y="378380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387476" y="29916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89877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2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34022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3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51526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4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364413" y="299323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5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012986" y="387588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1</a:t>
            </a:r>
            <a:endParaRPr lang="de-DE" sz="2400" baseline="-250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546510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2</a:t>
            </a:r>
            <a:endParaRPr lang="de-DE" sz="2400" baseline="-250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057810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3</a:t>
            </a:r>
            <a:endParaRPr lang="de-DE" sz="2400" baseline="-25000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570698" y="3856831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 smtClean="0"/>
              <a:t>4</a:t>
            </a:r>
            <a:endParaRPr lang="de-DE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022291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AE8B-DEBA-4E70-BA06-6E337B134E32}" type="slidenum">
              <a:rPr lang="de-DE"/>
              <a:pPr/>
              <a:t>21</a:t>
            </a:fld>
            <a:endParaRPr lang="de-DE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err="1" smtClean="0"/>
              <a:t>Shortest</a:t>
            </a:r>
            <a:r>
              <a:rPr lang="de-DE" sz="4000" dirty="0" smtClean="0"/>
              <a:t> </a:t>
            </a:r>
            <a:r>
              <a:rPr lang="de-DE" sz="4000" dirty="0" err="1" smtClean="0"/>
              <a:t>Paths</a:t>
            </a:r>
            <a:endParaRPr lang="de-DE" sz="4000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General Strategy: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/>
              <a:t>Initially, set </a:t>
            </a:r>
            <a:r>
              <a:rPr lang="de-DE" sz="2800" dirty="0">
                <a:solidFill>
                  <a:schemeClr val="hlink"/>
                </a:solidFill>
              </a:rPr>
              <a:t>d(s):=0</a:t>
            </a:r>
            <a:r>
              <a:rPr lang="de-DE" sz="2800" dirty="0"/>
              <a:t> </a:t>
            </a:r>
            <a:r>
              <a:rPr lang="de-DE" sz="2800" dirty="0" smtClean="0"/>
              <a:t>and </a:t>
            </a:r>
            <a:r>
              <a:rPr lang="de-DE" sz="2800" dirty="0">
                <a:solidFill>
                  <a:schemeClr val="hlink"/>
                </a:solidFill>
              </a:rPr>
              <a:t>d(v</a:t>
            </a:r>
            <a:r>
              <a:rPr lang="de-DE" sz="2800" dirty="0" smtClean="0">
                <a:solidFill>
                  <a:schemeClr val="hlink"/>
                </a:solidFill>
              </a:rPr>
              <a:t>):=</a:t>
            </a:r>
            <a:r>
              <a:rPr lang="en-US" dirty="0" smtClean="0">
                <a:solidFill>
                  <a:srgbClr val="009999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other nodes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 smtClean="0"/>
              <a:t>Visit nodes in an order that </a:t>
            </a:r>
            <a:r>
              <a:rPr lang="de-DE" sz="2800" dirty="0" smtClean="0">
                <a:solidFill>
                  <a:srgbClr val="FF0000"/>
                </a:solidFill>
              </a:rPr>
              <a:t>ensures</a:t>
            </a:r>
            <a:r>
              <a:rPr lang="de-DE" sz="2800" dirty="0" smtClean="0"/>
              <a:t> that </a:t>
            </a:r>
            <a:r>
              <a:rPr lang="de-DE" sz="2800" dirty="0" smtClean="0">
                <a:solidFill>
                  <a:srgbClr val="FF0000"/>
                </a:solidFill>
              </a:rPr>
              <a:t>at least one</a:t>
            </a:r>
            <a:r>
              <a:rPr lang="de-DE" sz="2800" dirty="0" smtClean="0"/>
              <a:t> shortest path from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</a:t>
            </a:r>
            <a:r>
              <a:rPr lang="de-DE" sz="2800" dirty="0" smtClean="0"/>
              <a:t>to every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 smtClean="0"/>
              <a:t>is visited </a:t>
            </a:r>
            <a:r>
              <a:rPr lang="de-DE" sz="2800" dirty="0" smtClean="0">
                <a:solidFill>
                  <a:srgbClr val="FF0000"/>
                </a:solidFill>
              </a:rPr>
              <a:t>in the order of its nodes</a:t>
            </a:r>
            <a:endParaRPr lang="de-DE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/>
              <a:t>For every </a:t>
            </a:r>
            <a:r>
              <a:rPr lang="de-DE" sz="2800" dirty="0" err="1" smtClean="0"/>
              <a:t>visited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 smtClean="0"/>
              <a:t>, update distances to nodes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smtClean="0"/>
              <a:t>with </a:t>
            </a:r>
            <a:r>
              <a:rPr lang="de-DE" sz="2800" dirty="0">
                <a:solidFill>
                  <a:schemeClr val="hlink"/>
                </a:solidFill>
              </a:rPr>
              <a:t>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</a:t>
            </a:r>
            <a:r>
              <a:rPr lang="de-DE" sz="2800" dirty="0" smtClean="0"/>
              <a:t>i.e., </a:t>
            </a:r>
            <a:r>
              <a:rPr lang="de-DE" sz="2800" dirty="0">
                <a:solidFill>
                  <a:schemeClr val="hlink"/>
                </a:solidFill>
              </a:rPr>
              <a:t>d(w</a:t>
            </a:r>
            <a:r>
              <a:rPr lang="de-DE" sz="2800" dirty="0" smtClean="0">
                <a:solidFill>
                  <a:schemeClr val="hlink"/>
                </a:solidFill>
              </a:rPr>
              <a:t>):= </a:t>
            </a:r>
            <a:r>
              <a:rPr lang="de-DE" sz="2800" dirty="0">
                <a:solidFill>
                  <a:schemeClr val="hlink"/>
                </a:solidFill>
              </a:rPr>
              <a:t>min{d(w), d(v)+c(v,w)}</a:t>
            </a:r>
          </a:p>
        </p:txBody>
      </p:sp>
    </p:spTree>
    <p:extLst>
      <p:ext uri="{BB962C8B-B14F-4D97-AF65-F5344CB8AC3E}">
        <p14:creationId xmlns:p14="http://schemas.microsoft.com/office/powerpoint/2010/main" val="261034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Next </a:t>
            </a:r>
            <a:r>
              <a:rPr lang="de-DE" dirty="0" err="1" smtClean="0">
                <a:solidFill>
                  <a:schemeClr val="accent2"/>
                </a:solidFill>
              </a:rPr>
              <a:t>step</a:t>
            </a:r>
            <a:r>
              <a:rPr lang="de-DE" dirty="0" smtClean="0">
                <a:solidFill>
                  <a:schemeClr val="accent2"/>
                </a:solidFill>
              </a:rPr>
              <a:t>: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for </a:t>
            </a:r>
            <a:r>
              <a:rPr lang="de-DE" dirty="0" err="1" smtClean="0">
                <a:solidFill>
                  <a:srgbClr val="FF0000"/>
                </a:solidFill>
              </a:rPr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with </a:t>
            </a:r>
            <a:r>
              <a:rPr lang="de-DE" dirty="0" smtClean="0">
                <a:solidFill>
                  <a:srgbClr val="FF0000"/>
                </a:solidFill>
              </a:rPr>
              <a:t>positive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Problem:</a:t>
            </a:r>
            <a:r>
              <a:rPr lang="de-DE" dirty="0" smtClean="0"/>
              <a:t> </a:t>
            </a:r>
            <a:r>
              <a:rPr lang="de-DE" dirty="0" err="1" smtClean="0"/>
              <a:t>visiting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Solution: </a:t>
            </a:r>
            <a:r>
              <a:rPr lang="de-DE" dirty="0" err="1" smtClean="0"/>
              <a:t>visit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196625" y="3863975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709513" y="386397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220813" y="386397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5733700" y="3863975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246588" y="386397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64825" y="3863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7894288" y="3863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701450" y="4079875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212750" y="4079875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725638" y="4079875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238525" y="4079875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571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Assumption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  <a:r>
              <a:rPr lang="de-DE" dirty="0" smtClean="0"/>
              <a:t> all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positive. (</a:t>
            </a:r>
            <a:r>
              <a:rPr lang="de-DE" dirty="0" err="1" smtClean="0"/>
              <a:t>Actually</a:t>
            </a:r>
            <a:r>
              <a:rPr lang="de-DE" dirty="0" smtClean="0"/>
              <a:t>, Dijkstra also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.)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Dijkstra‘s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algorithm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processed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.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Initially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S:={s}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d[s]:=0</a:t>
            </a:r>
          </a:p>
          <a:p>
            <a:pPr marL="514350" indent="-514350">
              <a:buAutoNum type="arabicPeriod"/>
            </a:pPr>
            <a:r>
              <a:rPr lang="de-DE" dirty="0" err="1"/>
              <a:t>w</a:t>
            </a:r>
            <a:r>
              <a:rPr lang="de-DE" dirty="0" err="1" smtClean="0"/>
              <a:t>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do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4.     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\S </a:t>
            </a:r>
            <a:r>
              <a:rPr lang="de-DE" dirty="0" smtClean="0"/>
              <a:t>with at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endParaRPr lang="de-DE" dirty="0"/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        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d[v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]:= min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S:(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] +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</a:t>
            </a:r>
            <a:r>
              <a:rPr lang="de-DE" dirty="0" err="1" smtClean="0"/>
              <a:t>being</a:t>
            </a:r>
            <a:r>
              <a:rPr lang="de-DE" dirty="0" smtClean="0"/>
              <a:t> minimal </a:t>
            </a:r>
            <a:r>
              <a:rPr lang="de-DE" dirty="0" err="1" smtClean="0"/>
              <a:t>among</a:t>
            </a:r>
            <a:r>
              <a:rPr lang="de-DE" dirty="0" smtClean="0"/>
              <a:t> all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\S 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5</a:t>
            </a:r>
            <a:r>
              <a:rPr lang="de-DE" dirty="0" smtClean="0"/>
              <a:t>.     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337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Assumption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  <a:r>
              <a:rPr lang="de-DE" dirty="0" smtClean="0"/>
              <a:t> all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weights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positive.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Dijkstra‘s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algorithm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processed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.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Initially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S:={s}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d[s]:=0</a:t>
            </a:r>
          </a:p>
          <a:p>
            <a:pPr marL="514350" indent="-514350">
              <a:buAutoNum type="arabicPeriod"/>
            </a:pPr>
            <a:r>
              <a:rPr lang="de-DE" dirty="0" err="1"/>
              <a:t>w</a:t>
            </a:r>
            <a:r>
              <a:rPr lang="de-DE" dirty="0" err="1" smtClean="0"/>
              <a:t>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do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4.     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\S </a:t>
            </a:r>
            <a:r>
              <a:rPr lang="de-DE" dirty="0" smtClean="0"/>
              <a:t>with at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endParaRPr lang="de-DE" dirty="0"/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        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d[v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]:=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S:(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] +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</a:t>
            </a:r>
            <a:r>
              <a:rPr lang="de-DE" dirty="0" err="1" smtClean="0"/>
              <a:t>being</a:t>
            </a:r>
            <a:r>
              <a:rPr lang="de-DE" dirty="0" smtClean="0"/>
              <a:t> minimal </a:t>
            </a:r>
            <a:r>
              <a:rPr lang="de-DE" dirty="0" err="1" smtClean="0"/>
              <a:t>among</a:t>
            </a:r>
            <a:r>
              <a:rPr lang="de-DE" dirty="0" smtClean="0"/>
              <a:t> all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\S 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5</a:t>
            </a:r>
            <a:r>
              <a:rPr lang="de-DE" dirty="0" smtClean="0"/>
              <a:t>.     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7" name="Abgerundete rechteckige Legende 6"/>
          <p:cNvSpPr/>
          <p:nvPr/>
        </p:nvSpPr>
        <p:spPr bwMode="auto">
          <a:xfrm>
            <a:off x="4526995" y="3744035"/>
            <a:ext cx="3465385" cy="445088"/>
          </a:xfrm>
          <a:prstGeom prst="wedgeRoundRectCallout">
            <a:avLst>
              <a:gd name="adj1" fmla="val -33597"/>
              <a:gd name="adj2" fmla="val 82088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do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efficiently</a:t>
            </a:r>
            <a:r>
              <a:rPr lang="de-DE" dirty="0" smtClean="0"/>
              <a:t>??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9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Assumption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  <a:r>
              <a:rPr lang="de-DE" dirty="0" smtClean="0"/>
              <a:t> all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weights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positive.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Dijkstra‘s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algorithm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processed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.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Initially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S:={s}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d[s]:=0</a:t>
            </a:r>
          </a:p>
          <a:p>
            <a:pPr marL="514350" indent="-514350">
              <a:buAutoNum type="arabicPeriod"/>
            </a:pPr>
            <a:r>
              <a:rPr lang="de-DE" dirty="0" err="1"/>
              <a:t>w</a:t>
            </a:r>
            <a:r>
              <a:rPr lang="de-DE" dirty="0" err="1" smtClean="0"/>
              <a:t>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do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4.     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\S </a:t>
            </a:r>
            <a:r>
              <a:rPr lang="de-DE" dirty="0" smtClean="0"/>
              <a:t>with at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endParaRPr lang="de-DE" dirty="0"/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        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d[v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]:=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S:(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] +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</a:t>
            </a:r>
            <a:r>
              <a:rPr lang="de-DE" dirty="0" err="1" smtClean="0"/>
              <a:t>being</a:t>
            </a:r>
            <a:r>
              <a:rPr lang="de-DE" dirty="0" smtClean="0"/>
              <a:t> minimal </a:t>
            </a:r>
            <a:r>
              <a:rPr lang="de-DE" dirty="0" err="1" smtClean="0"/>
              <a:t>among</a:t>
            </a:r>
            <a:r>
              <a:rPr lang="de-DE" dirty="0" smtClean="0"/>
              <a:t> all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\S 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de-DE" dirty="0"/>
              <a:t>5</a:t>
            </a:r>
            <a:r>
              <a:rPr lang="de-DE" dirty="0" smtClean="0"/>
              <a:t>.     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7" name="Abgerundete rechteckige Legende 6"/>
          <p:cNvSpPr/>
          <p:nvPr/>
        </p:nvSpPr>
        <p:spPr bwMode="auto">
          <a:xfrm>
            <a:off x="4526995" y="3744035"/>
            <a:ext cx="3465385" cy="445088"/>
          </a:xfrm>
          <a:prstGeom prst="wedgeRoundRectCallout">
            <a:avLst>
              <a:gd name="adj1" fmla="val -33597"/>
              <a:gd name="adj2" fmla="val 82088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 for </a:t>
            </a:r>
            <a:r>
              <a:rPr lang="de-DE" dirty="0" err="1" smtClean="0"/>
              <a:t>that</a:t>
            </a:r>
            <a:r>
              <a:rPr lang="de-DE" dirty="0" smtClean="0"/>
              <a:t>!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57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370EF-8A3B-4F3C-9906-71E6DEDB5AD1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3572" name="Text Box 23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3573" name="Text Box 24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3574" name="Text Box 25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3575" name="Text Box 26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3576" name="Text Box 28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3577" name="Text Box 31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3578" name="Line 35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79" name="Text Box 36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3580" name="Text Box 41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3581" name="Text Box 42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3582" name="Text Box 43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3583" name="Text Box 44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3584" name="Text Box 45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3585" name="Foliennummernplatzhalter 5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161103E-0AB9-4ACF-899B-002F66046863}" type="slidenum">
              <a:rPr lang="de-DE" sz="1400"/>
              <a:pPr algn="r"/>
              <a:t>26</a:t>
            </a:fld>
            <a:endParaRPr lang="de-DE" sz="1400"/>
          </a:p>
        </p:txBody>
      </p:sp>
      <p:sp>
        <p:nvSpPr>
          <p:cNvPr id="235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35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3588" name="Foliennummernplatzhalter 5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0579D1-6650-4DF4-8AE0-49DF978FE07E}" type="slidenum">
              <a:rPr lang="de-DE" sz="1400"/>
              <a:pPr algn="r"/>
              <a:t>26</a:t>
            </a:fld>
            <a:endParaRPr lang="de-DE" sz="1400"/>
          </a:p>
        </p:txBody>
      </p:sp>
      <p:sp>
        <p:nvSpPr>
          <p:cNvPr id="23589" name="Text Box 2"/>
          <p:cNvSpPr txBox="1">
            <a:spLocks noChangeArrowheads="1"/>
          </p:cNvSpPr>
          <p:nvPr/>
        </p:nvSpPr>
        <p:spPr bwMode="auto">
          <a:xfrm>
            <a:off x="7451725" y="40481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180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9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359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51137" y="4646613"/>
            <a:ext cx="8396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dirty="0" smtClean="0"/>
              <a:t>DK(</a:t>
            </a:r>
            <a:r>
              <a:rPr lang="de-DE" sz="2400" dirty="0" err="1" smtClean="0"/>
              <a:t>Q,v,d</a:t>
            </a:r>
            <a:r>
              <a:rPr lang="de-DE" sz="2400" dirty="0" smtClean="0"/>
              <a:t>): </a:t>
            </a:r>
            <a:r>
              <a:rPr lang="de-DE" sz="2400" dirty="0" err="1" smtClean="0">
                <a:solidFill>
                  <a:schemeClr val="accent2"/>
                </a:solidFill>
              </a:rPr>
              <a:t>DecreaseKey</a:t>
            </a:r>
            <a:r>
              <a:rPr lang="de-DE" sz="2400" dirty="0"/>
              <a:t> </a:t>
            </a:r>
            <a:r>
              <a:rPr lang="de-DE" sz="2400" dirty="0" err="1" smtClean="0"/>
              <a:t>operation</a:t>
            </a:r>
            <a:endParaRPr lang="de-DE" sz="2400" dirty="0"/>
          </a:p>
          <a:p>
            <a:pPr algn="l"/>
            <a:r>
              <a:rPr lang="de-DE" sz="2400" dirty="0" err="1" smtClean="0"/>
              <a:t>Reduces</a:t>
            </a:r>
            <a:r>
              <a:rPr lang="de-DE" sz="2400" dirty="0" smtClean="0"/>
              <a:t> </a:t>
            </a:r>
            <a:r>
              <a:rPr lang="de-DE" sz="2400" dirty="0" err="1" smtClean="0"/>
              <a:t>value</a:t>
            </a:r>
            <a:r>
              <a:rPr lang="de-DE" sz="2400" dirty="0" smtClean="0"/>
              <a:t> d[v] </a:t>
            </a:r>
            <a:r>
              <a:rPr lang="de-DE" sz="2400" dirty="0" err="1" smtClean="0"/>
              <a:t>of</a:t>
            </a:r>
            <a:r>
              <a:rPr lang="de-DE" sz="2400" dirty="0" smtClean="0"/>
              <a:t> v in Q </a:t>
            </a:r>
            <a:r>
              <a:rPr lang="de-DE" sz="2400" dirty="0" err="1" smtClean="0"/>
              <a:t>to</a:t>
            </a:r>
            <a:r>
              <a:rPr lang="de-DE" sz="2400" dirty="0" smtClean="0"/>
              <a:t> d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performs</a:t>
            </a:r>
            <a:r>
              <a:rPr lang="de-DE" sz="2400" dirty="0" smtClean="0"/>
              <a:t> </a:t>
            </a:r>
            <a:r>
              <a:rPr lang="de-DE" sz="2400" dirty="0" err="1"/>
              <a:t>h</a:t>
            </a:r>
            <a:r>
              <a:rPr lang="de-DE" sz="2400" dirty="0" err="1" smtClean="0"/>
              <a:t>eapifyUp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repair</a:t>
            </a:r>
            <a:r>
              <a:rPr lang="de-DE" sz="2400" dirty="0" smtClean="0"/>
              <a:t> </a:t>
            </a:r>
            <a:r>
              <a:rPr lang="de-DE" sz="2400" dirty="0" err="1" smtClean="0"/>
              <a:t>heap</a:t>
            </a:r>
            <a:r>
              <a:rPr lang="de-DE" sz="2400" dirty="0" smtClean="0"/>
              <a:t> </a:t>
            </a:r>
            <a:r>
              <a:rPr lang="de-DE" sz="2400" dirty="0" err="1" smtClean="0"/>
              <a:t>property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position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v.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 bwMode="auto">
          <a:xfrm>
            <a:off x="4501208" y="859772"/>
            <a:ext cx="3377555" cy="40229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edge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e: w(e)</a:t>
            </a:r>
          </a:p>
        </p:txBody>
      </p:sp>
    </p:spTree>
    <p:extLst>
      <p:ext uri="{BB962C8B-B14F-4D97-AF65-F5344CB8AC3E}">
        <p14:creationId xmlns:p14="http://schemas.microsoft.com/office/powerpoint/2010/main" val="149724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F9301-8EFC-439F-9FC3-C3E1C7610C2F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24579" name="Rectangle 28"/>
          <p:cNvSpPr>
            <a:spLocks noChangeArrowheads="1"/>
          </p:cNvSpPr>
          <p:nvPr/>
        </p:nvSpPr>
        <p:spPr bwMode="auto">
          <a:xfrm>
            <a:off x="819150" y="1360574"/>
            <a:ext cx="574357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5274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6124575" y="2627399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7065963" y="1920962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4" name="Oval 6"/>
          <p:cNvSpPr>
            <a:spLocks noChangeArrowheads="1"/>
          </p:cNvSpPr>
          <p:nvPr/>
        </p:nvSpPr>
        <p:spPr bwMode="auto">
          <a:xfrm>
            <a:off x="8293100" y="1900324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5" name="Oval 7"/>
          <p:cNvSpPr>
            <a:spLocks noChangeArrowheads="1"/>
          </p:cNvSpPr>
          <p:nvPr/>
        </p:nvSpPr>
        <p:spPr bwMode="auto">
          <a:xfrm>
            <a:off x="8301038" y="3241762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6" name="Oval 8"/>
          <p:cNvSpPr>
            <a:spLocks noChangeArrowheads="1"/>
          </p:cNvSpPr>
          <p:nvPr/>
        </p:nvSpPr>
        <p:spPr bwMode="auto">
          <a:xfrm>
            <a:off x="7070725" y="3249699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 flipV="1">
            <a:off x="6410325" y="2179724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6448425" y="2903624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V="1">
            <a:off x="7229475" y="2265449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439025" y="2036849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1" name="Line 13"/>
          <p:cNvSpPr>
            <a:spLocks noChangeShapeType="1"/>
          </p:cNvSpPr>
          <p:nvPr/>
        </p:nvSpPr>
        <p:spPr bwMode="auto">
          <a:xfrm flipH="1">
            <a:off x="7334250" y="2179724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2" name="Line 14"/>
          <p:cNvSpPr>
            <a:spLocks noChangeShapeType="1"/>
          </p:cNvSpPr>
          <p:nvPr/>
        </p:nvSpPr>
        <p:spPr bwMode="auto">
          <a:xfrm flipV="1">
            <a:off x="7400925" y="2236874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3" name="Line 15"/>
          <p:cNvSpPr>
            <a:spLocks noChangeShapeType="1"/>
          </p:cNvSpPr>
          <p:nvPr/>
        </p:nvSpPr>
        <p:spPr bwMode="auto">
          <a:xfrm flipV="1">
            <a:off x="7439025" y="3398924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4" name="Line 16"/>
          <p:cNvSpPr>
            <a:spLocks noChangeShapeType="1"/>
          </p:cNvSpPr>
          <p:nvPr/>
        </p:nvSpPr>
        <p:spPr bwMode="auto">
          <a:xfrm flipV="1">
            <a:off x="8486775" y="2236874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4595" name="Text Box 17"/>
          <p:cNvSpPr txBox="1">
            <a:spLocks noChangeArrowheads="1"/>
          </p:cNvSpPr>
          <p:nvPr/>
        </p:nvSpPr>
        <p:spPr bwMode="auto">
          <a:xfrm>
            <a:off x="6464300" y="204478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4596" name="Text Box 18"/>
          <p:cNvSpPr txBox="1">
            <a:spLocks noChangeArrowheads="1"/>
          </p:cNvSpPr>
          <p:nvPr/>
        </p:nvSpPr>
        <p:spPr bwMode="auto">
          <a:xfrm>
            <a:off x="7567613" y="242419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4597" name="Text Box 19"/>
          <p:cNvSpPr txBox="1">
            <a:spLocks noChangeArrowheads="1"/>
          </p:cNvSpPr>
          <p:nvPr/>
        </p:nvSpPr>
        <p:spPr bwMode="auto">
          <a:xfrm>
            <a:off x="6478588" y="304967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4598" name="Text Box 20"/>
          <p:cNvSpPr txBox="1">
            <a:spLocks noChangeArrowheads="1"/>
          </p:cNvSpPr>
          <p:nvPr/>
        </p:nvSpPr>
        <p:spPr bwMode="auto">
          <a:xfrm>
            <a:off x="8210550" y="260993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4599" name="Text Box 21"/>
          <p:cNvSpPr txBox="1">
            <a:spLocks noChangeArrowheads="1"/>
          </p:cNvSpPr>
          <p:nvPr/>
        </p:nvSpPr>
        <p:spPr bwMode="auto">
          <a:xfrm>
            <a:off x="7702550" y="166378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4600" name="Text Box 22"/>
          <p:cNvSpPr txBox="1">
            <a:spLocks noChangeArrowheads="1"/>
          </p:cNvSpPr>
          <p:nvPr/>
        </p:nvSpPr>
        <p:spPr bwMode="auto">
          <a:xfrm>
            <a:off x="7167563" y="251944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4601" name="Text Box 23"/>
          <p:cNvSpPr txBox="1">
            <a:spLocks noChangeArrowheads="1"/>
          </p:cNvSpPr>
          <p:nvPr/>
        </p:nvSpPr>
        <p:spPr bwMode="auto">
          <a:xfrm>
            <a:off x="7661275" y="336558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4602" name="Text Box 24"/>
          <p:cNvSpPr txBox="1">
            <a:spLocks noChangeArrowheads="1"/>
          </p:cNvSpPr>
          <p:nvPr/>
        </p:nvSpPr>
        <p:spPr bwMode="auto">
          <a:xfrm>
            <a:off x="7848600" y="265756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4603" name="Text Box 25"/>
          <p:cNvSpPr txBox="1">
            <a:spLocks noChangeArrowheads="1"/>
          </p:cNvSpPr>
          <p:nvPr/>
        </p:nvSpPr>
        <p:spPr bwMode="auto">
          <a:xfrm>
            <a:off x="5851525" y="2597237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4604" name="Line 26"/>
          <p:cNvSpPr>
            <a:spLocks noChangeShapeType="1"/>
          </p:cNvSpPr>
          <p:nvPr/>
        </p:nvSpPr>
        <p:spPr bwMode="auto">
          <a:xfrm>
            <a:off x="7153275" y="2274974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605" name="Text Box 27"/>
          <p:cNvSpPr txBox="1">
            <a:spLocks noChangeArrowheads="1"/>
          </p:cNvSpPr>
          <p:nvPr/>
        </p:nvSpPr>
        <p:spPr bwMode="auto">
          <a:xfrm>
            <a:off x="6919913" y="251944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/>
        </p:nvSpPr>
        <p:spPr bwMode="auto">
          <a:xfrm>
            <a:off x="6113463" y="2870287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/>
        </p:nvSpPr>
        <p:spPr bwMode="auto">
          <a:xfrm>
            <a:off x="7073900" y="3497349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/>
        </p:nvSpPr>
        <p:spPr bwMode="auto">
          <a:xfrm>
            <a:off x="8291513" y="3495762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/>
        </p:nvSpPr>
        <p:spPr bwMode="auto">
          <a:xfrm>
            <a:off x="8289925" y="1617749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/>
        </p:nvSpPr>
        <p:spPr bwMode="auto">
          <a:xfrm>
            <a:off x="7050088" y="1625687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/>
        </p:nvSpPr>
        <p:spPr bwMode="auto">
          <a:xfrm>
            <a:off x="6815138" y="185269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/>
        </p:nvSpPr>
        <p:spPr bwMode="auto">
          <a:xfrm>
            <a:off x="8556625" y="187016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/>
        </p:nvSpPr>
        <p:spPr bwMode="auto">
          <a:xfrm>
            <a:off x="6789738" y="3268749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/>
        </p:nvSpPr>
        <p:spPr bwMode="auto">
          <a:xfrm>
            <a:off x="8582025" y="324811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4615" name="Foliennummernplatzhalter 5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71FF2B6-EEA5-474B-A812-F1566DE3AE38}" type="slidenum">
              <a:rPr lang="de-DE" sz="1400"/>
              <a:pPr algn="r"/>
              <a:t>27</a:t>
            </a:fld>
            <a:endParaRPr lang="de-DE" sz="1400"/>
          </a:p>
        </p:txBody>
      </p:sp>
      <p:sp>
        <p:nvSpPr>
          <p:cNvPr id="2461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461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4618" name="Foliennummernplatzhalter 5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98A9A7-649E-4993-8346-81366540EF3B}" type="slidenum">
              <a:rPr lang="de-DE" sz="1400"/>
              <a:pPr algn="r"/>
              <a:t>27</a:t>
            </a:fld>
            <a:endParaRPr lang="de-DE" sz="1400"/>
          </a:p>
        </p:txBody>
      </p:sp>
      <p:sp>
        <p:nvSpPr>
          <p:cNvPr id="24619" name="Text Box 2"/>
          <p:cNvSpPr txBox="1">
            <a:spLocks noChangeArrowheads="1"/>
          </p:cNvSpPr>
          <p:nvPr/>
        </p:nvSpPr>
        <p:spPr bwMode="auto">
          <a:xfrm>
            <a:off x="7451725" y="40481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1800"/>
          </a:p>
        </p:txBody>
      </p:sp>
      <p:sp>
        <p:nvSpPr>
          <p:cNvPr id="2462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62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86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6DB30-5147-4D11-99EB-D627C5F07113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15708" y="1797050"/>
            <a:ext cx="4472930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3758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6121133" y="26257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7062521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8289658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8297596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7067283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V="1">
            <a:off x="6406883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6444983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7226033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7435583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H="1">
            <a:off x="7330808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 flipV="1">
            <a:off x="7397483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 flipV="1">
            <a:off x="7435583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 flipV="1">
            <a:off x="8483333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6460858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7564171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6475146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8207108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7699108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7164121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7657833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7845158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5848083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>
            <a:off x="7149833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29" name="Text Box 28"/>
          <p:cNvSpPr txBox="1">
            <a:spLocks noChangeArrowheads="1"/>
          </p:cNvSpPr>
          <p:nvPr/>
        </p:nvSpPr>
        <p:spPr bwMode="auto">
          <a:xfrm>
            <a:off x="6916471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5630" name="Text Box 29"/>
          <p:cNvSpPr txBox="1">
            <a:spLocks noChangeArrowheads="1"/>
          </p:cNvSpPr>
          <p:nvPr/>
        </p:nvSpPr>
        <p:spPr bwMode="auto">
          <a:xfrm>
            <a:off x="6127483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5631" name="Text Box 30"/>
          <p:cNvSpPr txBox="1">
            <a:spLocks noChangeArrowheads="1"/>
          </p:cNvSpPr>
          <p:nvPr/>
        </p:nvSpPr>
        <p:spPr bwMode="auto">
          <a:xfrm>
            <a:off x="7070458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8288071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5633" name="Text Box 32"/>
          <p:cNvSpPr txBox="1">
            <a:spLocks noChangeArrowheads="1"/>
          </p:cNvSpPr>
          <p:nvPr/>
        </p:nvSpPr>
        <p:spPr bwMode="auto">
          <a:xfrm>
            <a:off x="8286483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7046646" y="1624013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6811696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8553183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5637" name="Text Box 36"/>
          <p:cNvSpPr txBox="1">
            <a:spLocks noChangeArrowheads="1"/>
          </p:cNvSpPr>
          <p:nvPr/>
        </p:nvSpPr>
        <p:spPr bwMode="auto">
          <a:xfrm>
            <a:off x="6786296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5638" name="Text Box 37"/>
          <p:cNvSpPr txBox="1">
            <a:spLocks noChangeArrowheads="1"/>
          </p:cNvSpPr>
          <p:nvPr/>
        </p:nvSpPr>
        <p:spPr bwMode="auto">
          <a:xfrm>
            <a:off x="8578583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5639" name="Oval 38"/>
          <p:cNvSpPr>
            <a:spLocks noChangeArrowheads="1"/>
          </p:cNvSpPr>
          <p:nvPr/>
        </p:nvSpPr>
        <p:spPr bwMode="auto">
          <a:xfrm>
            <a:off x="5663933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s</a:t>
            </a:r>
          </a:p>
        </p:txBody>
      </p:sp>
      <p:sp>
        <p:nvSpPr>
          <p:cNvPr id="25640" name="Oval 39"/>
          <p:cNvSpPr>
            <a:spLocks noChangeArrowheads="1"/>
          </p:cNvSpPr>
          <p:nvPr/>
        </p:nvSpPr>
        <p:spPr bwMode="auto">
          <a:xfrm>
            <a:off x="4995596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25641" name="Oval 40"/>
          <p:cNvSpPr>
            <a:spLocks noChangeArrowheads="1"/>
          </p:cNvSpPr>
          <p:nvPr/>
        </p:nvSpPr>
        <p:spPr bwMode="auto">
          <a:xfrm>
            <a:off x="6308458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25642" name="Oval 41"/>
          <p:cNvSpPr>
            <a:spLocks noChangeArrowheads="1"/>
          </p:cNvSpPr>
          <p:nvPr/>
        </p:nvSpPr>
        <p:spPr bwMode="auto">
          <a:xfrm>
            <a:off x="4354246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25643" name="Oval 42"/>
          <p:cNvSpPr>
            <a:spLocks noChangeArrowheads="1"/>
          </p:cNvSpPr>
          <p:nvPr/>
        </p:nvSpPr>
        <p:spPr bwMode="auto">
          <a:xfrm>
            <a:off x="547660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25644" name="Line 45"/>
          <p:cNvSpPr>
            <a:spLocks noChangeShapeType="1"/>
          </p:cNvSpPr>
          <p:nvPr/>
        </p:nvSpPr>
        <p:spPr bwMode="auto">
          <a:xfrm flipH="1">
            <a:off x="4749533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45" name="Line 46"/>
          <p:cNvSpPr>
            <a:spLocks noChangeShapeType="1"/>
          </p:cNvSpPr>
          <p:nvPr/>
        </p:nvSpPr>
        <p:spPr bwMode="auto">
          <a:xfrm>
            <a:off x="5397233" y="5492750"/>
            <a:ext cx="2190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46" name="Line 47"/>
          <p:cNvSpPr>
            <a:spLocks noChangeShapeType="1"/>
          </p:cNvSpPr>
          <p:nvPr/>
        </p:nvSpPr>
        <p:spPr bwMode="auto">
          <a:xfrm flipH="1">
            <a:off x="5444858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47" name="Line 48"/>
          <p:cNvSpPr>
            <a:spLocks noChangeShapeType="1"/>
          </p:cNvSpPr>
          <p:nvPr/>
        </p:nvSpPr>
        <p:spPr bwMode="auto">
          <a:xfrm>
            <a:off x="6102083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4108183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2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68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9FE72-5687-4C4A-BB53-54F72248ABC7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809625" y="2225675"/>
            <a:ext cx="210502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3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664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664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664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664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664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665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665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7073900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6658" name="Text Box 33"/>
          <p:cNvSpPr txBox="1">
            <a:spLocks noChangeArrowheads="1"/>
          </p:cNvSpPr>
          <p:nvPr/>
        </p:nvSpPr>
        <p:spPr bwMode="auto">
          <a:xfrm>
            <a:off x="7050088" y="1624013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665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666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666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666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6663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s</a:t>
            </a:r>
          </a:p>
        </p:txBody>
      </p:sp>
      <p:sp>
        <p:nvSpPr>
          <p:cNvPr id="26664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26665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26666" name="Oval 41"/>
          <p:cNvSpPr>
            <a:spLocks noChangeArrowheads="1"/>
          </p:cNvSpPr>
          <p:nvPr/>
        </p:nvSpPr>
        <p:spPr bwMode="auto">
          <a:xfrm>
            <a:off x="435768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26667" name="Oval 42"/>
          <p:cNvSpPr>
            <a:spLocks noChangeArrowheads="1"/>
          </p:cNvSpPr>
          <p:nvPr/>
        </p:nvSpPr>
        <p:spPr bwMode="auto">
          <a:xfrm>
            <a:off x="5480050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26668" name="Line 43"/>
          <p:cNvSpPr>
            <a:spLocks noChangeShapeType="1"/>
          </p:cNvSpPr>
          <p:nvPr/>
        </p:nvSpPr>
        <p:spPr bwMode="auto">
          <a:xfrm flipH="1">
            <a:off x="4752975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69" name="Line 44"/>
          <p:cNvSpPr>
            <a:spLocks noChangeShapeType="1"/>
          </p:cNvSpPr>
          <p:nvPr/>
        </p:nvSpPr>
        <p:spPr bwMode="auto">
          <a:xfrm>
            <a:off x="5400675" y="5492750"/>
            <a:ext cx="21907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70" name="Line 45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71" name="Line 46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72" name="Text Box 47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2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53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62B-AB13-49FF-92A3-5DE0E88A3CB6}" type="slidenum">
              <a:rPr lang="de-DE"/>
              <a:pPr/>
              <a:t>3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Shortest Paths</a:t>
            </a:r>
            <a:endParaRPr lang="de-DE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Central question:</a:t>
            </a:r>
            <a:r>
              <a:rPr lang="de-DE" sz="2400" dirty="0" smtClean="0"/>
              <a:t> Determine fastest way to get from </a:t>
            </a:r>
            <a:r>
              <a:rPr lang="de-DE" sz="2400" dirty="0"/>
              <a:t>s</a:t>
            </a:r>
            <a:r>
              <a:rPr lang="de-DE" sz="2400" dirty="0" smtClean="0"/>
              <a:t> to t.</a:t>
            </a:r>
            <a:endParaRPr lang="de-DE" sz="2400" dirty="0"/>
          </a:p>
        </p:txBody>
      </p:sp>
      <p:pic>
        <p:nvPicPr>
          <p:cNvPr id="30" name="Picture 2" descr="weltkarte_1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90" y="1403775"/>
            <a:ext cx="7326225" cy="41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2178978" y="24838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Oval 44"/>
          <p:cNvSpPr>
            <a:spLocks noChangeArrowheads="1"/>
          </p:cNvSpPr>
          <p:nvPr/>
        </p:nvSpPr>
        <p:spPr bwMode="auto">
          <a:xfrm>
            <a:off x="2681790" y="26997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auto">
          <a:xfrm>
            <a:off x="2071028" y="315897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2897690" y="37440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44"/>
          <p:cNvSpPr>
            <a:spLocks noChangeArrowheads="1"/>
          </p:cNvSpPr>
          <p:nvPr/>
        </p:nvSpPr>
        <p:spPr bwMode="auto">
          <a:xfrm>
            <a:off x="3951055" y="334325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44"/>
          <p:cNvSpPr>
            <a:spLocks noChangeArrowheads="1"/>
          </p:cNvSpPr>
          <p:nvPr/>
        </p:nvSpPr>
        <p:spPr bwMode="auto">
          <a:xfrm>
            <a:off x="4166955" y="25918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44"/>
          <p:cNvSpPr>
            <a:spLocks noChangeArrowheads="1"/>
          </p:cNvSpPr>
          <p:nvPr/>
        </p:nvSpPr>
        <p:spPr bwMode="auto">
          <a:xfrm>
            <a:off x="4572000" y="19438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4"/>
          <p:cNvSpPr>
            <a:spLocks noChangeArrowheads="1"/>
          </p:cNvSpPr>
          <p:nvPr/>
        </p:nvSpPr>
        <p:spPr bwMode="auto">
          <a:xfrm>
            <a:off x="5112060" y="23759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44"/>
          <p:cNvSpPr>
            <a:spLocks noChangeArrowheads="1"/>
          </p:cNvSpPr>
          <p:nvPr/>
        </p:nvSpPr>
        <p:spPr bwMode="auto">
          <a:xfrm>
            <a:off x="5112060" y="329853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44"/>
          <p:cNvSpPr>
            <a:spLocks noChangeArrowheads="1"/>
          </p:cNvSpPr>
          <p:nvPr/>
        </p:nvSpPr>
        <p:spPr bwMode="auto">
          <a:xfrm>
            <a:off x="5803900" y="337487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Oval 44"/>
          <p:cNvSpPr>
            <a:spLocks noChangeArrowheads="1"/>
          </p:cNvSpPr>
          <p:nvPr/>
        </p:nvSpPr>
        <p:spPr bwMode="auto">
          <a:xfrm>
            <a:off x="6337300" y="237594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" name="Oval 44"/>
          <p:cNvSpPr>
            <a:spLocks noChangeArrowheads="1"/>
          </p:cNvSpPr>
          <p:nvPr/>
        </p:nvSpPr>
        <p:spPr bwMode="auto">
          <a:xfrm>
            <a:off x="4787900" y="45270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Oval 44"/>
          <p:cNvSpPr>
            <a:spLocks noChangeArrowheads="1"/>
          </p:cNvSpPr>
          <p:nvPr/>
        </p:nvSpPr>
        <p:spPr bwMode="auto">
          <a:xfrm>
            <a:off x="7066195" y="47429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4" name="Straight Connector 43"/>
          <p:cNvCxnSpPr>
            <a:stCxn id="31" idx="6"/>
            <a:endCxn id="32" idx="1"/>
          </p:cNvCxnSpPr>
          <p:nvPr/>
        </p:nvCxnSpPr>
        <p:spPr bwMode="auto">
          <a:xfrm>
            <a:off x="2394878" y="2591845"/>
            <a:ext cx="318530" cy="1395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1" idx="4"/>
            <a:endCxn id="33" idx="0"/>
          </p:cNvCxnSpPr>
          <p:nvPr/>
        </p:nvCxnSpPr>
        <p:spPr bwMode="auto">
          <a:xfrm rot="5400000">
            <a:off x="2003366" y="2875407"/>
            <a:ext cx="45917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2" idx="4"/>
            <a:endCxn id="34" idx="0"/>
          </p:cNvCxnSpPr>
          <p:nvPr/>
        </p:nvCxnSpPr>
        <p:spPr bwMode="auto">
          <a:xfrm rot="16200000" flipH="1">
            <a:off x="2483520" y="3221915"/>
            <a:ext cx="828340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3" idx="5"/>
            <a:endCxn id="34" idx="2"/>
          </p:cNvCxnSpPr>
          <p:nvPr/>
        </p:nvCxnSpPr>
        <p:spPr bwMode="auto">
          <a:xfrm rot="16200000" flipH="1">
            <a:off x="2322134" y="3276428"/>
            <a:ext cx="508733" cy="64238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2" idx="6"/>
            <a:endCxn id="36" idx="2"/>
          </p:cNvCxnSpPr>
          <p:nvPr/>
        </p:nvCxnSpPr>
        <p:spPr bwMode="auto">
          <a:xfrm flipV="1">
            <a:off x="2897690" y="2699795"/>
            <a:ext cx="126926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4" idx="6"/>
            <a:endCxn id="35" idx="2"/>
          </p:cNvCxnSpPr>
          <p:nvPr/>
        </p:nvCxnSpPr>
        <p:spPr bwMode="auto">
          <a:xfrm flipV="1">
            <a:off x="3113590" y="3451201"/>
            <a:ext cx="837465" cy="400784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5" idx="0"/>
            <a:endCxn id="36" idx="4"/>
          </p:cNvCxnSpPr>
          <p:nvPr/>
        </p:nvCxnSpPr>
        <p:spPr bwMode="auto">
          <a:xfrm rot="5400000" flipH="1" flipV="1">
            <a:off x="3899202" y="2967548"/>
            <a:ext cx="535506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7"/>
            <a:endCxn id="37" idx="3"/>
          </p:cNvCxnSpPr>
          <p:nvPr/>
        </p:nvCxnSpPr>
        <p:spPr bwMode="auto">
          <a:xfrm rot="5400000" flipH="1" flipV="1">
            <a:off x="4229754" y="2249600"/>
            <a:ext cx="495346" cy="2523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1"/>
            <a:endCxn id="37" idx="5"/>
          </p:cNvCxnSpPr>
          <p:nvPr/>
        </p:nvCxnSpPr>
        <p:spPr bwMode="auto">
          <a:xfrm rot="16200000" flipV="1">
            <a:off x="4810257" y="2074142"/>
            <a:ext cx="279446" cy="38739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9" idx="0"/>
            <a:endCxn id="38" idx="4"/>
          </p:cNvCxnSpPr>
          <p:nvPr/>
        </p:nvCxnSpPr>
        <p:spPr bwMode="auto">
          <a:xfrm rot="5400000" flipH="1" flipV="1">
            <a:off x="4866663" y="2945192"/>
            <a:ext cx="706694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1" idx="2"/>
            <a:endCxn id="38" idx="6"/>
          </p:cNvCxnSpPr>
          <p:nvPr/>
        </p:nvCxnSpPr>
        <p:spPr bwMode="auto">
          <a:xfrm rot="10800000">
            <a:off x="5327960" y="2483895"/>
            <a:ext cx="1009340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7"/>
            <a:endCxn id="40" idx="3"/>
          </p:cNvCxnSpPr>
          <p:nvPr/>
        </p:nvCxnSpPr>
        <p:spPr bwMode="auto">
          <a:xfrm rot="5400000" flipH="1" flipV="1">
            <a:off x="4904087" y="3627247"/>
            <a:ext cx="999526" cy="86333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0" idx="7"/>
            <a:endCxn id="41" idx="4"/>
          </p:cNvCxnSpPr>
          <p:nvPr/>
        </p:nvCxnSpPr>
        <p:spPr bwMode="auto">
          <a:xfrm rot="5400000" flipH="1" flipV="1">
            <a:off x="5809395" y="2770633"/>
            <a:ext cx="814643" cy="4570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2"/>
            <a:endCxn id="42" idx="6"/>
          </p:cNvCxnSpPr>
          <p:nvPr/>
        </p:nvCxnSpPr>
        <p:spPr bwMode="auto">
          <a:xfrm rot="10800000">
            <a:off x="5003801" y="4635010"/>
            <a:ext cx="2062395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3" idx="1"/>
            <a:endCxn id="41" idx="5"/>
          </p:cNvCxnSpPr>
          <p:nvPr/>
        </p:nvCxnSpPr>
        <p:spPr bwMode="auto">
          <a:xfrm rot="16200000" flipV="1">
            <a:off x="5702523" y="3379287"/>
            <a:ext cx="2214351" cy="5762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9" idx="6"/>
            <a:endCxn id="40" idx="2"/>
          </p:cNvCxnSpPr>
          <p:nvPr/>
        </p:nvCxnSpPr>
        <p:spPr bwMode="auto">
          <a:xfrm>
            <a:off x="5327960" y="3406489"/>
            <a:ext cx="475940" cy="763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42" idx="1"/>
            <a:endCxn id="35" idx="5"/>
          </p:cNvCxnSpPr>
          <p:nvPr/>
        </p:nvCxnSpPr>
        <p:spPr bwMode="auto">
          <a:xfrm rot="16200000" flipV="1">
            <a:off x="3961856" y="3701015"/>
            <a:ext cx="1031145" cy="6841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758121" y="3051091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62" name="TextBox 61"/>
          <p:cNvSpPr txBox="1"/>
          <p:nvPr/>
        </p:nvSpPr>
        <p:spPr>
          <a:xfrm>
            <a:off x="6582054" y="2207508"/>
            <a:ext cx="25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128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37496C-D06F-45EB-819A-6D554BB7B065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181100" y="2673350"/>
            <a:ext cx="2609850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767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7073900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7680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7681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7682" name="Text Box 33"/>
          <p:cNvSpPr txBox="1">
            <a:spLocks noChangeArrowheads="1"/>
          </p:cNvSpPr>
          <p:nvPr/>
        </p:nvSpPr>
        <p:spPr bwMode="auto">
          <a:xfrm>
            <a:off x="7050088" y="1624013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768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768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768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768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768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27688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27689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27690" name="Oval 41"/>
          <p:cNvSpPr>
            <a:spLocks noChangeArrowheads="1"/>
          </p:cNvSpPr>
          <p:nvPr/>
        </p:nvSpPr>
        <p:spPr bwMode="auto">
          <a:xfrm>
            <a:off x="435768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 flipH="1">
            <a:off x="4752975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92" name="Line 45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93" name="Line 46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94" name="Text Box 47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4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5DAABA-88E4-43DB-A4B6-A4B9EC651F2C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152525" y="3107489"/>
            <a:ext cx="141922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9589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6124575" y="262171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7065963" y="1915277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8293100" y="1894639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1" name="Oval 8"/>
          <p:cNvSpPr>
            <a:spLocks noChangeArrowheads="1"/>
          </p:cNvSpPr>
          <p:nvPr/>
        </p:nvSpPr>
        <p:spPr bwMode="auto">
          <a:xfrm>
            <a:off x="8301038" y="3236077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7070725" y="3244014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V="1">
            <a:off x="6410325" y="2174039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>
            <a:off x="6448425" y="2897939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V="1">
            <a:off x="7229475" y="2259764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7439025" y="2031164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H="1">
            <a:off x="7334250" y="2174039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 flipV="1">
            <a:off x="7400925" y="2231189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 flipV="1">
            <a:off x="7439025" y="3393239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 flipV="1">
            <a:off x="8486775" y="2231189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6464300" y="2039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7567613" y="24185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6478588" y="304398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8210550" y="260425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7702550" y="1658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8696" name="Text Box 23"/>
          <p:cNvSpPr txBox="1">
            <a:spLocks noChangeArrowheads="1"/>
          </p:cNvSpPr>
          <p:nvPr/>
        </p:nvSpPr>
        <p:spPr bwMode="auto">
          <a:xfrm>
            <a:off x="716756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7661275" y="33599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7848600" y="26518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5851525" y="2591552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8700" name="Line 27"/>
          <p:cNvSpPr>
            <a:spLocks noChangeShapeType="1"/>
          </p:cNvSpPr>
          <p:nvPr/>
        </p:nvSpPr>
        <p:spPr bwMode="auto">
          <a:xfrm>
            <a:off x="7153275" y="2269289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>
            <a:off x="691991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6130925" y="28677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8703" name="Text Box 30"/>
          <p:cNvSpPr txBox="1">
            <a:spLocks noChangeArrowheads="1"/>
          </p:cNvSpPr>
          <p:nvPr/>
        </p:nvSpPr>
        <p:spPr bwMode="auto">
          <a:xfrm>
            <a:off x="7073900" y="3491664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8291513" y="3490077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8705" name="Text Box 32"/>
          <p:cNvSpPr txBox="1">
            <a:spLocks noChangeArrowheads="1"/>
          </p:cNvSpPr>
          <p:nvPr/>
        </p:nvSpPr>
        <p:spPr bwMode="auto">
          <a:xfrm>
            <a:off x="8289925" y="1612064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7050088" y="1620002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8707" name="Text Box 34"/>
          <p:cNvSpPr txBox="1">
            <a:spLocks noChangeArrowheads="1"/>
          </p:cNvSpPr>
          <p:nvPr/>
        </p:nvSpPr>
        <p:spPr bwMode="auto">
          <a:xfrm>
            <a:off x="6815138" y="18470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8708" name="Text Box 35"/>
          <p:cNvSpPr txBox="1">
            <a:spLocks noChangeArrowheads="1"/>
          </p:cNvSpPr>
          <p:nvPr/>
        </p:nvSpPr>
        <p:spPr bwMode="auto">
          <a:xfrm>
            <a:off x="8556625" y="18644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8709" name="Text Box 36"/>
          <p:cNvSpPr txBox="1">
            <a:spLocks noChangeArrowheads="1"/>
          </p:cNvSpPr>
          <p:nvPr/>
        </p:nvSpPr>
        <p:spPr bwMode="auto">
          <a:xfrm>
            <a:off x="6789738" y="3263064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8710" name="Text Box 37"/>
          <p:cNvSpPr txBox="1">
            <a:spLocks noChangeArrowheads="1"/>
          </p:cNvSpPr>
          <p:nvPr/>
        </p:nvSpPr>
        <p:spPr bwMode="auto">
          <a:xfrm>
            <a:off x="8582025" y="324242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8711" name="Oval 38"/>
          <p:cNvSpPr>
            <a:spLocks noChangeArrowheads="1"/>
          </p:cNvSpPr>
          <p:nvPr/>
        </p:nvSpPr>
        <p:spPr bwMode="auto">
          <a:xfrm>
            <a:off x="5667375" y="4669589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28712" name="Oval 39"/>
          <p:cNvSpPr>
            <a:spLocks noChangeArrowheads="1"/>
          </p:cNvSpPr>
          <p:nvPr/>
        </p:nvSpPr>
        <p:spPr bwMode="auto">
          <a:xfrm>
            <a:off x="4999038" y="5153777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28713" name="Oval 40"/>
          <p:cNvSpPr>
            <a:spLocks noChangeArrowheads="1"/>
          </p:cNvSpPr>
          <p:nvPr/>
        </p:nvSpPr>
        <p:spPr bwMode="auto">
          <a:xfrm>
            <a:off x="6311900" y="5171239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28714" name="Oval 41"/>
          <p:cNvSpPr>
            <a:spLocks noChangeArrowheads="1"/>
          </p:cNvSpPr>
          <p:nvPr/>
        </p:nvSpPr>
        <p:spPr bwMode="auto">
          <a:xfrm>
            <a:off x="4357688" y="5755439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28715" name="Line 42"/>
          <p:cNvSpPr>
            <a:spLocks noChangeShapeType="1"/>
          </p:cNvSpPr>
          <p:nvPr/>
        </p:nvSpPr>
        <p:spPr bwMode="auto">
          <a:xfrm flipH="1">
            <a:off x="4752975" y="5479214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716" name="Line 43"/>
          <p:cNvSpPr>
            <a:spLocks noChangeShapeType="1"/>
          </p:cNvSpPr>
          <p:nvPr/>
        </p:nvSpPr>
        <p:spPr bwMode="auto">
          <a:xfrm flipH="1">
            <a:off x="5448300" y="4964864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717" name="Line 44"/>
          <p:cNvSpPr>
            <a:spLocks noChangeShapeType="1"/>
          </p:cNvSpPr>
          <p:nvPr/>
        </p:nvSpPr>
        <p:spPr bwMode="auto">
          <a:xfrm>
            <a:off x="6105525" y="4993439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718" name="Text Box 45"/>
          <p:cNvSpPr txBox="1">
            <a:spLocks noChangeArrowheads="1"/>
          </p:cNvSpPr>
          <p:nvPr/>
        </p:nvSpPr>
        <p:spPr bwMode="auto">
          <a:xfrm>
            <a:off x="4111625" y="4658477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06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E2F30-B2DE-4FEF-9524-752E3510CD7B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143000" y="3559175"/>
            <a:ext cx="3924300" cy="3429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5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6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/>
        </p:nvSpPr>
        <p:spPr bwMode="auto">
          <a:xfrm>
            <a:off x="7073900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728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729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730" name="Text Box 33"/>
          <p:cNvSpPr txBox="1">
            <a:spLocks noChangeArrowheads="1"/>
          </p:cNvSpPr>
          <p:nvPr/>
        </p:nvSpPr>
        <p:spPr bwMode="auto">
          <a:xfrm>
            <a:off x="7050088" y="1624013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29731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9732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9733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29734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29735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29736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29737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29738" name="Oval 41"/>
          <p:cNvSpPr>
            <a:spLocks noChangeArrowheads="1"/>
          </p:cNvSpPr>
          <p:nvPr/>
        </p:nvSpPr>
        <p:spPr bwMode="auto">
          <a:xfrm>
            <a:off x="435768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29739" name="Line 42"/>
          <p:cNvSpPr>
            <a:spLocks noChangeShapeType="1"/>
          </p:cNvSpPr>
          <p:nvPr/>
        </p:nvSpPr>
        <p:spPr bwMode="auto">
          <a:xfrm flipH="1">
            <a:off x="4752975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40" name="Line 43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41" name="Line 44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42" name="Text Box 45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9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051FEF-23CC-4211-BAB1-09B4C7F16CD7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412921" y="3987800"/>
            <a:ext cx="721677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421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6127796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7069184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8296321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9" name="Oval 8"/>
          <p:cNvSpPr>
            <a:spLocks noChangeArrowheads="1"/>
          </p:cNvSpPr>
          <p:nvPr/>
        </p:nvSpPr>
        <p:spPr bwMode="auto">
          <a:xfrm>
            <a:off x="8304259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30" name="Oval 9"/>
          <p:cNvSpPr>
            <a:spLocks noChangeArrowheads="1"/>
          </p:cNvSpPr>
          <p:nvPr/>
        </p:nvSpPr>
        <p:spPr bwMode="auto">
          <a:xfrm>
            <a:off x="7073946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 flipV="1">
            <a:off x="6413546" y="2178050"/>
            <a:ext cx="638175" cy="4476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6451646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V="1">
            <a:off x="7232696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7442246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 flipH="1">
            <a:off x="7337471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 flipV="1">
            <a:off x="7404146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 flipV="1">
            <a:off x="7442246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 flipV="1">
            <a:off x="8489996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6467521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7570834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0741" name="Text Box 20"/>
          <p:cNvSpPr txBox="1">
            <a:spLocks noChangeArrowheads="1"/>
          </p:cNvSpPr>
          <p:nvPr/>
        </p:nvSpPr>
        <p:spPr bwMode="auto">
          <a:xfrm>
            <a:off x="6481809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8213771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0743" name="Text Box 22"/>
          <p:cNvSpPr txBox="1">
            <a:spLocks noChangeArrowheads="1"/>
          </p:cNvSpPr>
          <p:nvPr/>
        </p:nvSpPr>
        <p:spPr bwMode="auto">
          <a:xfrm>
            <a:off x="7705771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0744" name="Text Box 23"/>
          <p:cNvSpPr txBox="1">
            <a:spLocks noChangeArrowheads="1"/>
          </p:cNvSpPr>
          <p:nvPr/>
        </p:nvSpPr>
        <p:spPr bwMode="auto">
          <a:xfrm>
            <a:off x="7170784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0745" name="Text Box 24"/>
          <p:cNvSpPr txBox="1">
            <a:spLocks noChangeArrowheads="1"/>
          </p:cNvSpPr>
          <p:nvPr/>
        </p:nvSpPr>
        <p:spPr bwMode="auto">
          <a:xfrm>
            <a:off x="7664496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0746" name="Text Box 25"/>
          <p:cNvSpPr txBox="1">
            <a:spLocks noChangeArrowheads="1"/>
          </p:cNvSpPr>
          <p:nvPr/>
        </p:nvSpPr>
        <p:spPr bwMode="auto">
          <a:xfrm>
            <a:off x="7851821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0747" name="Text Box 26"/>
          <p:cNvSpPr txBox="1">
            <a:spLocks noChangeArrowheads="1"/>
          </p:cNvSpPr>
          <p:nvPr/>
        </p:nvSpPr>
        <p:spPr bwMode="auto">
          <a:xfrm>
            <a:off x="5854746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>
            <a:off x="7156496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49" name="Text Box 28"/>
          <p:cNvSpPr txBox="1">
            <a:spLocks noChangeArrowheads="1"/>
          </p:cNvSpPr>
          <p:nvPr/>
        </p:nvSpPr>
        <p:spPr bwMode="auto">
          <a:xfrm>
            <a:off x="6923134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0750" name="Text Box 29"/>
          <p:cNvSpPr txBox="1">
            <a:spLocks noChangeArrowheads="1"/>
          </p:cNvSpPr>
          <p:nvPr/>
        </p:nvSpPr>
        <p:spPr bwMode="auto">
          <a:xfrm>
            <a:off x="6134146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0751" name="Text Box 30"/>
          <p:cNvSpPr txBox="1">
            <a:spLocks noChangeArrowheads="1"/>
          </p:cNvSpPr>
          <p:nvPr/>
        </p:nvSpPr>
        <p:spPr bwMode="auto">
          <a:xfrm>
            <a:off x="7077121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0752" name="Text Box 31"/>
          <p:cNvSpPr txBox="1">
            <a:spLocks noChangeArrowheads="1"/>
          </p:cNvSpPr>
          <p:nvPr/>
        </p:nvSpPr>
        <p:spPr bwMode="auto">
          <a:xfrm>
            <a:off x="8294734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0753" name="Text Box 32"/>
          <p:cNvSpPr txBox="1">
            <a:spLocks noChangeArrowheads="1"/>
          </p:cNvSpPr>
          <p:nvPr/>
        </p:nvSpPr>
        <p:spPr bwMode="auto">
          <a:xfrm>
            <a:off x="8293146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0754" name="Text Box 33"/>
          <p:cNvSpPr txBox="1">
            <a:spLocks noChangeArrowheads="1"/>
          </p:cNvSpPr>
          <p:nvPr/>
        </p:nvSpPr>
        <p:spPr bwMode="auto">
          <a:xfrm>
            <a:off x="7070771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0755" name="Text Box 34"/>
          <p:cNvSpPr txBox="1">
            <a:spLocks noChangeArrowheads="1"/>
          </p:cNvSpPr>
          <p:nvPr/>
        </p:nvSpPr>
        <p:spPr bwMode="auto">
          <a:xfrm>
            <a:off x="6818359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0756" name="Text Box 35"/>
          <p:cNvSpPr txBox="1">
            <a:spLocks noChangeArrowheads="1"/>
          </p:cNvSpPr>
          <p:nvPr/>
        </p:nvSpPr>
        <p:spPr bwMode="auto">
          <a:xfrm>
            <a:off x="8559846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0757" name="Text Box 36"/>
          <p:cNvSpPr txBox="1">
            <a:spLocks noChangeArrowheads="1"/>
          </p:cNvSpPr>
          <p:nvPr/>
        </p:nvSpPr>
        <p:spPr bwMode="auto">
          <a:xfrm>
            <a:off x="6792959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0758" name="Text Box 37"/>
          <p:cNvSpPr txBox="1">
            <a:spLocks noChangeArrowheads="1"/>
          </p:cNvSpPr>
          <p:nvPr/>
        </p:nvSpPr>
        <p:spPr bwMode="auto">
          <a:xfrm>
            <a:off x="8585246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0759" name="Oval 38"/>
          <p:cNvSpPr>
            <a:spLocks noChangeArrowheads="1"/>
          </p:cNvSpPr>
          <p:nvPr/>
        </p:nvSpPr>
        <p:spPr bwMode="auto">
          <a:xfrm>
            <a:off x="5670596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30760" name="Oval 39"/>
          <p:cNvSpPr>
            <a:spLocks noChangeArrowheads="1"/>
          </p:cNvSpPr>
          <p:nvPr/>
        </p:nvSpPr>
        <p:spPr bwMode="auto">
          <a:xfrm>
            <a:off x="5002259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0761" name="Oval 40"/>
          <p:cNvSpPr>
            <a:spLocks noChangeArrowheads="1"/>
          </p:cNvSpPr>
          <p:nvPr/>
        </p:nvSpPr>
        <p:spPr bwMode="auto">
          <a:xfrm>
            <a:off x="6315121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0762" name="Oval 41"/>
          <p:cNvSpPr>
            <a:spLocks noChangeArrowheads="1"/>
          </p:cNvSpPr>
          <p:nvPr/>
        </p:nvSpPr>
        <p:spPr bwMode="auto">
          <a:xfrm>
            <a:off x="4360909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0763" name="Line 42"/>
          <p:cNvSpPr>
            <a:spLocks noChangeShapeType="1"/>
          </p:cNvSpPr>
          <p:nvPr/>
        </p:nvSpPr>
        <p:spPr bwMode="auto">
          <a:xfrm flipH="1">
            <a:off x="4756196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64" name="Line 43"/>
          <p:cNvSpPr>
            <a:spLocks noChangeShapeType="1"/>
          </p:cNvSpPr>
          <p:nvPr/>
        </p:nvSpPr>
        <p:spPr bwMode="auto">
          <a:xfrm flipH="1">
            <a:off x="5451521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65" name="Line 44"/>
          <p:cNvSpPr>
            <a:spLocks noChangeShapeType="1"/>
          </p:cNvSpPr>
          <p:nvPr/>
        </p:nvSpPr>
        <p:spPr bwMode="auto">
          <a:xfrm>
            <a:off x="6108746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66" name="Text Box 45"/>
          <p:cNvSpPr txBox="1">
            <a:spLocks noChangeArrowheads="1"/>
          </p:cNvSpPr>
          <p:nvPr/>
        </p:nvSpPr>
        <p:spPr bwMode="auto">
          <a:xfrm>
            <a:off x="4114846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2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437BC-5878-4D28-BB6B-970848B90CDA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162050" y="3549650"/>
            <a:ext cx="389572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7073900" y="34956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1783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31784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1785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1786" name="Oval 41"/>
          <p:cNvSpPr>
            <a:spLocks noChangeArrowheads="1"/>
          </p:cNvSpPr>
          <p:nvPr/>
        </p:nvSpPr>
        <p:spPr bwMode="auto">
          <a:xfrm>
            <a:off x="435768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 flipH="1">
            <a:off x="4752975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90" name="Text Box 45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7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EC0BC-9F87-44B4-B4A7-C19FE3540B2F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362075" y="3987800"/>
            <a:ext cx="7272338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278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278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278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279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279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2799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2800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2801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2802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280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280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280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280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280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32808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2809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2810" name="Oval 41"/>
          <p:cNvSpPr>
            <a:spLocks noChangeArrowheads="1"/>
          </p:cNvSpPr>
          <p:nvPr/>
        </p:nvSpPr>
        <p:spPr bwMode="auto">
          <a:xfrm>
            <a:off x="4357688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2811" name="Line 42"/>
          <p:cNvSpPr>
            <a:spLocks noChangeShapeType="1"/>
          </p:cNvSpPr>
          <p:nvPr/>
        </p:nvSpPr>
        <p:spPr bwMode="auto">
          <a:xfrm flipH="1">
            <a:off x="4752975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812" name="Line 43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813" name="Line 44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814" name="Text Box 45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16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2F07C-3767-415D-89CB-15759CEF7E7F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829591" y="2216150"/>
            <a:ext cx="2085975" cy="3714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116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6125491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799" name="Oval 6"/>
          <p:cNvSpPr>
            <a:spLocks noChangeArrowheads="1"/>
          </p:cNvSpPr>
          <p:nvPr/>
        </p:nvSpPr>
        <p:spPr bwMode="auto">
          <a:xfrm>
            <a:off x="7066879" y="19192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8294016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1" name="Oval 8"/>
          <p:cNvSpPr>
            <a:spLocks noChangeArrowheads="1"/>
          </p:cNvSpPr>
          <p:nvPr/>
        </p:nvSpPr>
        <p:spPr bwMode="auto">
          <a:xfrm>
            <a:off x="8301954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7071641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 flipV="1">
            <a:off x="6411241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6449341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V="1">
            <a:off x="7230391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>
            <a:off x="7439941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7335166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 flipV="1">
            <a:off x="7401841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 flipV="1">
            <a:off x="7439941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V="1">
            <a:off x="8487691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3811" name="Text Box 18"/>
          <p:cNvSpPr txBox="1">
            <a:spLocks noChangeArrowheads="1"/>
          </p:cNvSpPr>
          <p:nvPr/>
        </p:nvSpPr>
        <p:spPr bwMode="auto">
          <a:xfrm>
            <a:off x="6465216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7568529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6479504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8211466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3815" name="Text Box 22"/>
          <p:cNvSpPr txBox="1">
            <a:spLocks noChangeArrowheads="1"/>
          </p:cNvSpPr>
          <p:nvPr/>
        </p:nvSpPr>
        <p:spPr bwMode="auto">
          <a:xfrm>
            <a:off x="7703466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3816" name="Text Box 23"/>
          <p:cNvSpPr txBox="1">
            <a:spLocks noChangeArrowheads="1"/>
          </p:cNvSpPr>
          <p:nvPr/>
        </p:nvSpPr>
        <p:spPr bwMode="auto">
          <a:xfrm>
            <a:off x="7168479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3817" name="Text Box 24"/>
          <p:cNvSpPr txBox="1">
            <a:spLocks noChangeArrowheads="1"/>
          </p:cNvSpPr>
          <p:nvPr/>
        </p:nvSpPr>
        <p:spPr bwMode="auto">
          <a:xfrm>
            <a:off x="7662191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3818" name="Text Box 25"/>
          <p:cNvSpPr txBox="1">
            <a:spLocks noChangeArrowheads="1"/>
          </p:cNvSpPr>
          <p:nvPr/>
        </p:nvSpPr>
        <p:spPr bwMode="auto">
          <a:xfrm>
            <a:off x="7849516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3819" name="Text Box 26"/>
          <p:cNvSpPr txBox="1">
            <a:spLocks noChangeArrowheads="1"/>
          </p:cNvSpPr>
          <p:nvPr/>
        </p:nvSpPr>
        <p:spPr bwMode="auto">
          <a:xfrm>
            <a:off x="5852441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3820" name="Line 27"/>
          <p:cNvSpPr>
            <a:spLocks noChangeShapeType="1"/>
          </p:cNvSpPr>
          <p:nvPr/>
        </p:nvSpPr>
        <p:spPr bwMode="auto">
          <a:xfrm>
            <a:off x="7154191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21" name="Text Box 28"/>
          <p:cNvSpPr txBox="1">
            <a:spLocks noChangeArrowheads="1"/>
          </p:cNvSpPr>
          <p:nvPr/>
        </p:nvSpPr>
        <p:spPr bwMode="auto">
          <a:xfrm>
            <a:off x="6920829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3822" name="Text Box 29"/>
          <p:cNvSpPr txBox="1">
            <a:spLocks noChangeArrowheads="1"/>
          </p:cNvSpPr>
          <p:nvPr/>
        </p:nvSpPr>
        <p:spPr bwMode="auto">
          <a:xfrm>
            <a:off x="6131841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3823" name="Text Box 30"/>
          <p:cNvSpPr txBox="1">
            <a:spLocks noChangeArrowheads="1"/>
          </p:cNvSpPr>
          <p:nvPr/>
        </p:nvSpPr>
        <p:spPr bwMode="auto">
          <a:xfrm>
            <a:off x="7092279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3824" name="Text Box 31"/>
          <p:cNvSpPr txBox="1">
            <a:spLocks noChangeArrowheads="1"/>
          </p:cNvSpPr>
          <p:nvPr/>
        </p:nvSpPr>
        <p:spPr bwMode="auto">
          <a:xfrm>
            <a:off x="8292429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3825" name="Text Box 32"/>
          <p:cNvSpPr txBox="1">
            <a:spLocks noChangeArrowheads="1"/>
          </p:cNvSpPr>
          <p:nvPr/>
        </p:nvSpPr>
        <p:spPr bwMode="auto">
          <a:xfrm>
            <a:off x="8290841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3826" name="Text Box 33"/>
          <p:cNvSpPr txBox="1">
            <a:spLocks noChangeArrowheads="1"/>
          </p:cNvSpPr>
          <p:nvPr/>
        </p:nvSpPr>
        <p:spPr bwMode="auto">
          <a:xfrm>
            <a:off x="7068466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3827" name="Text Box 34"/>
          <p:cNvSpPr txBox="1">
            <a:spLocks noChangeArrowheads="1"/>
          </p:cNvSpPr>
          <p:nvPr/>
        </p:nvSpPr>
        <p:spPr bwMode="auto">
          <a:xfrm>
            <a:off x="6816054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3828" name="Text Box 35"/>
          <p:cNvSpPr txBox="1">
            <a:spLocks noChangeArrowheads="1"/>
          </p:cNvSpPr>
          <p:nvPr/>
        </p:nvSpPr>
        <p:spPr bwMode="auto">
          <a:xfrm>
            <a:off x="8557541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3829" name="Text Box 36"/>
          <p:cNvSpPr txBox="1">
            <a:spLocks noChangeArrowheads="1"/>
          </p:cNvSpPr>
          <p:nvPr/>
        </p:nvSpPr>
        <p:spPr bwMode="auto">
          <a:xfrm>
            <a:off x="6790654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3830" name="Text Box 37"/>
          <p:cNvSpPr txBox="1">
            <a:spLocks noChangeArrowheads="1"/>
          </p:cNvSpPr>
          <p:nvPr/>
        </p:nvSpPr>
        <p:spPr bwMode="auto">
          <a:xfrm>
            <a:off x="8582941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3831" name="Oval 38"/>
          <p:cNvSpPr>
            <a:spLocks noChangeArrowheads="1"/>
          </p:cNvSpPr>
          <p:nvPr/>
        </p:nvSpPr>
        <p:spPr bwMode="auto">
          <a:xfrm>
            <a:off x="5668291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a</a:t>
            </a:r>
          </a:p>
        </p:txBody>
      </p:sp>
      <p:sp>
        <p:nvSpPr>
          <p:cNvPr id="33832" name="Oval 39"/>
          <p:cNvSpPr>
            <a:spLocks noChangeArrowheads="1"/>
          </p:cNvSpPr>
          <p:nvPr/>
        </p:nvSpPr>
        <p:spPr bwMode="auto">
          <a:xfrm>
            <a:off x="4999954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3833" name="Oval 40"/>
          <p:cNvSpPr>
            <a:spLocks noChangeArrowheads="1"/>
          </p:cNvSpPr>
          <p:nvPr/>
        </p:nvSpPr>
        <p:spPr bwMode="auto">
          <a:xfrm>
            <a:off x="6312816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3834" name="Oval 41"/>
          <p:cNvSpPr>
            <a:spLocks noChangeArrowheads="1"/>
          </p:cNvSpPr>
          <p:nvPr/>
        </p:nvSpPr>
        <p:spPr bwMode="auto">
          <a:xfrm>
            <a:off x="4358604" y="57594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 flipH="1">
            <a:off x="4753891" y="5483225"/>
            <a:ext cx="314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 flipH="1">
            <a:off x="5449216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37" name="Line 44"/>
          <p:cNvSpPr>
            <a:spLocks noChangeShapeType="1"/>
          </p:cNvSpPr>
          <p:nvPr/>
        </p:nvSpPr>
        <p:spPr bwMode="auto">
          <a:xfrm>
            <a:off x="6106441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838" name="Text Box 45"/>
          <p:cNvSpPr txBox="1">
            <a:spLocks noChangeArrowheads="1"/>
          </p:cNvSpPr>
          <p:nvPr/>
        </p:nvSpPr>
        <p:spPr bwMode="auto">
          <a:xfrm>
            <a:off x="4112541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50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81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47164-4BD6-4C89-B83F-12D79F4AB1A9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162050" y="3121025"/>
            <a:ext cx="1428750" cy="3429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840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4841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4843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4844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45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4846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4847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4848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4849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4853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4854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4855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4856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4857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4858" name="Line 43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59" name="Line 44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60" name="Text Box 45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7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57CAE-727D-42A4-8C89-BED57F4173A1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162050" y="3559175"/>
            <a:ext cx="3905250" cy="361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>
                <a:sym typeface="Symbol" pitchFamily="18" charset="2"/>
              </a:rPr>
              <a:t>(V)</a:t>
            </a:r>
            <a:endParaRPr lang="de-DE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5846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7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8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50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5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6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8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5861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5863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5864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5865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5866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5867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5868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69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5870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5871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5872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5873" name="Text Box 32"/>
          <p:cNvSpPr txBox="1">
            <a:spLocks noChangeArrowheads="1"/>
          </p:cNvSpPr>
          <p:nvPr/>
        </p:nvSpPr>
        <p:spPr bwMode="auto">
          <a:xfrm>
            <a:off x="8289925" y="1616075"/>
            <a:ext cx="3476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5874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5875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5876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5877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5878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5879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5880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5881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5882" name="Line 41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83" name="Line 42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84" name="Text Box 43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7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3602F-FF30-4B89-A919-7B206A98990B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428750" y="4016375"/>
            <a:ext cx="7189788" cy="361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687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7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7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7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7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7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8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688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688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688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688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688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689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689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9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689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6895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6896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6897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6898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689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690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690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690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6903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6904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6905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6906" name="Line 41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907" name="Line 42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908" name="Text Box 43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9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75C9-2241-41C4-923A-2FA4B335BEF9}" type="slidenum">
              <a:rPr lang="de-DE"/>
              <a:pPr/>
              <a:t>4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Shortest</a:t>
            </a:r>
            <a:r>
              <a:rPr lang="de-DE" dirty="0" smtClean="0">
                <a:solidFill>
                  <a:schemeClr val="accent2"/>
                </a:solidFill>
              </a:rPr>
              <a:t> Path Problem: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err="1" smtClean="0"/>
              <a:t>directed</a:t>
            </a:r>
            <a:r>
              <a:rPr lang="de-DE" dirty="0" smtClean="0"/>
              <a:t>/</a:t>
            </a:r>
            <a:r>
              <a:rPr lang="de-DE" dirty="0" err="1" smtClean="0"/>
              <a:t>undirected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G=(V,E)</a:t>
            </a:r>
          </a:p>
          <a:p>
            <a:pPr>
              <a:lnSpc>
                <a:spcPct val="90000"/>
              </a:lnSpc>
            </a:pPr>
            <a:r>
              <a:rPr lang="de-DE" dirty="0"/>
              <a:t>e</a:t>
            </a:r>
            <a:r>
              <a:rPr lang="de-DE" dirty="0" smtClean="0"/>
              <a:t>dge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c:E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SSSP</a:t>
            </a:r>
            <a:r>
              <a:rPr lang="de-DE" dirty="0"/>
              <a:t> (single source shortest path):</a:t>
            </a:r>
            <a:br>
              <a:rPr lang="de-DE" dirty="0"/>
            </a:br>
            <a:r>
              <a:rPr lang="de-DE" dirty="0" smtClean="0"/>
              <a:t>find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APSP</a:t>
            </a:r>
            <a:r>
              <a:rPr lang="de-DE" dirty="0"/>
              <a:t> (all pairs shortest path):</a:t>
            </a:r>
            <a:br>
              <a:rPr lang="de-DE" dirty="0"/>
            </a:br>
            <a:r>
              <a:rPr lang="de-DE" dirty="0" smtClean="0"/>
              <a:t>find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all </a:t>
            </a:r>
            <a:r>
              <a:rPr lang="de-DE" dirty="0" err="1" smtClean="0"/>
              <a:t>pairs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588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C9B2E-15F0-4BFF-895B-B00781A76C84}" type="slidenum">
              <a:rPr lang="de-DE" smtClean="0"/>
              <a:pPr/>
              <a:t>40</a:t>
            </a:fld>
            <a:endParaRPr lang="de-DE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152525" y="3549650"/>
            <a:ext cx="3943350" cy="361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790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791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791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91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7919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37920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7921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7922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792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792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792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792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792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7928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7929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931" name="Line 42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932" name="Text Box 43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21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D2D9B-D2AF-44B8-BC89-9613408597D4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411111" y="3987800"/>
            <a:ext cx="7224713" cy="361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611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6125986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7067374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0" name="Oval 7"/>
          <p:cNvSpPr>
            <a:spLocks noChangeArrowheads="1"/>
          </p:cNvSpPr>
          <p:nvPr/>
        </p:nvSpPr>
        <p:spPr bwMode="auto">
          <a:xfrm>
            <a:off x="8294511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8302449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2" name="Oval 9"/>
          <p:cNvSpPr>
            <a:spLocks noChangeArrowheads="1"/>
          </p:cNvSpPr>
          <p:nvPr/>
        </p:nvSpPr>
        <p:spPr bwMode="auto">
          <a:xfrm>
            <a:off x="7072136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3" name="Line 10"/>
          <p:cNvSpPr>
            <a:spLocks noChangeShapeType="1"/>
          </p:cNvSpPr>
          <p:nvPr/>
        </p:nvSpPr>
        <p:spPr bwMode="auto">
          <a:xfrm flipV="1">
            <a:off x="6411736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>
            <a:off x="6449836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 flipV="1">
            <a:off x="7230886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>
            <a:off x="7440436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 flipH="1">
            <a:off x="7335661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8" name="Line 15"/>
          <p:cNvSpPr>
            <a:spLocks noChangeShapeType="1"/>
          </p:cNvSpPr>
          <p:nvPr/>
        </p:nvSpPr>
        <p:spPr bwMode="auto">
          <a:xfrm flipV="1">
            <a:off x="7402336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 flipV="1">
            <a:off x="7440436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 flipV="1">
            <a:off x="8488186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6465711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7569024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33" name="Text Box 20"/>
          <p:cNvSpPr txBox="1">
            <a:spLocks noChangeArrowheads="1"/>
          </p:cNvSpPr>
          <p:nvPr/>
        </p:nvSpPr>
        <p:spPr bwMode="auto">
          <a:xfrm>
            <a:off x="6479999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8211961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7703961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7168974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7662686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7850011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5852936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940" name="Line 27"/>
          <p:cNvSpPr>
            <a:spLocks noChangeShapeType="1"/>
          </p:cNvSpPr>
          <p:nvPr/>
        </p:nvSpPr>
        <p:spPr bwMode="auto">
          <a:xfrm>
            <a:off x="7154686" y="2273300"/>
            <a:ext cx="0" cy="9810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6921324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6132336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7092774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8944" name="Text Box 31"/>
          <p:cNvSpPr txBox="1">
            <a:spLocks noChangeArrowheads="1"/>
          </p:cNvSpPr>
          <p:nvPr/>
        </p:nvSpPr>
        <p:spPr bwMode="auto">
          <a:xfrm>
            <a:off x="8292924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8945" name="Text Box 32"/>
          <p:cNvSpPr txBox="1">
            <a:spLocks noChangeArrowheads="1"/>
          </p:cNvSpPr>
          <p:nvPr/>
        </p:nvSpPr>
        <p:spPr bwMode="auto">
          <a:xfrm>
            <a:off x="8308799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8946" name="Text Box 33"/>
          <p:cNvSpPr txBox="1">
            <a:spLocks noChangeArrowheads="1"/>
          </p:cNvSpPr>
          <p:nvPr/>
        </p:nvSpPr>
        <p:spPr bwMode="auto">
          <a:xfrm>
            <a:off x="7068961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8947" name="Text Box 34"/>
          <p:cNvSpPr txBox="1">
            <a:spLocks noChangeArrowheads="1"/>
          </p:cNvSpPr>
          <p:nvPr/>
        </p:nvSpPr>
        <p:spPr bwMode="auto">
          <a:xfrm>
            <a:off x="6816549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8948" name="Text Box 35"/>
          <p:cNvSpPr txBox="1">
            <a:spLocks noChangeArrowheads="1"/>
          </p:cNvSpPr>
          <p:nvPr/>
        </p:nvSpPr>
        <p:spPr bwMode="auto">
          <a:xfrm>
            <a:off x="8558036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8949" name="Text Box 36"/>
          <p:cNvSpPr txBox="1">
            <a:spLocks noChangeArrowheads="1"/>
          </p:cNvSpPr>
          <p:nvPr/>
        </p:nvSpPr>
        <p:spPr bwMode="auto">
          <a:xfrm>
            <a:off x="6791149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950" name="Text Box 37"/>
          <p:cNvSpPr txBox="1">
            <a:spLocks noChangeArrowheads="1"/>
          </p:cNvSpPr>
          <p:nvPr/>
        </p:nvSpPr>
        <p:spPr bwMode="auto">
          <a:xfrm>
            <a:off x="8583436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8951" name="Oval 38"/>
          <p:cNvSpPr>
            <a:spLocks noChangeArrowheads="1"/>
          </p:cNvSpPr>
          <p:nvPr/>
        </p:nvSpPr>
        <p:spPr bwMode="auto">
          <a:xfrm>
            <a:off x="5668786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5000449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8953" name="Oval 40"/>
          <p:cNvSpPr>
            <a:spLocks noChangeArrowheads="1"/>
          </p:cNvSpPr>
          <p:nvPr/>
        </p:nvSpPr>
        <p:spPr bwMode="auto">
          <a:xfrm>
            <a:off x="6313311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8954" name="Line 41"/>
          <p:cNvSpPr>
            <a:spLocks noChangeShapeType="1"/>
          </p:cNvSpPr>
          <p:nvPr/>
        </p:nvSpPr>
        <p:spPr bwMode="auto">
          <a:xfrm flipH="1">
            <a:off x="5449711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55" name="Line 42"/>
          <p:cNvSpPr>
            <a:spLocks noChangeShapeType="1"/>
          </p:cNvSpPr>
          <p:nvPr/>
        </p:nvSpPr>
        <p:spPr bwMode="auto">
          <a:xfrm>
            <a:off x="6106936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56" name="Text Box 43"/>
          <p:cNvSpPr txBox="1">
            <a:spLocks noChangeArrowheads="1"/>
          </p:cNvSpPr>
          <p:nvPr/>
        </p:nvSpPr>
        <p:spPr bwMode="auto">
          <a:xfrm>
            <a:off x="4113036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24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976FF-42FA-4AEE-BDF3-29972A30BDA0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39939" name="Rectangle 44"/>
          <p:cNvSpPr>
            <a:spLocks noChangeArrowheads="1"/>
          </p:cNvSpPr>
          <p:nvPr/>
        </p:nvSpPr>
        <p:spPr bwMode="auto">
          <a:xfrm>
            <a:off x="819150" y="2235200"/>
            <a:ext cx="2095500" cy="361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39955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56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57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9958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39959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60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961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9962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b</a:t>
            </a: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6311900" y="517525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6105525" y="4997450"/>
            <a:ext cx="276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39980" name="Line 45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73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A9D31D-378F-47BC-863F-53EAF0F666BE}" type="slidenum">
              <a:rPr lang="de-DE" smtClean="0"/>
              <a:pPr/>
              <a:t>43</a:t>
            </a:fld>
            <a:endParaRPr lang="de-DE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171575" y="3111500"/>
            <a:ext cx="1428750" cy="3810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6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981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0982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0985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0987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1000" name="Line 41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01" name="Text Box 43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002" name="Line 44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7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F8F89-C10E-44C5-A625-586DD72D39A1}" type="slidenum">
              <a:rPr lang="de-DE" smtClean="0"/>
              <a:pPr/>
              <a:t>44</a:t>
            </a:fld>
            <a:endParaRPr lang="de-DE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162050" y="3540125"/>
            <a:ext cx="3924300" cy="3810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199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200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00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200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200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200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201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201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201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201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01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2015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2016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2017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2018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202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202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202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2023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42024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2025" name="Line 40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2026" name="Text Box 41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31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1026E-9C8C-46C0-BB5A-65A5F7CA13A3}" type="slidenum">
              <a:rPr lang="de-DE" smtClean="0"/>
              <a:pPr/>
              <a:t>45</a:t>
            </a:fld>
            <a:endParaRPr lang="de-DE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381125" y="3997325"/>
            <a:ext cx="7245350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02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02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303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303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03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303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303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303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03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3039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3040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3041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3042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304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304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304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304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304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43048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3049" name="Line 40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50" name="Text Box 41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56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A5EAC-57EF-452D-93D2-F5D764C7E747}" type="slidenum">
              <a:rPr lang="de-DE" smtClean="0"/>
              <a:pPr/>
              <a:t>46</a:t>
            </a:fld>
            <a:endParaRPr lang="de-DE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819150" y="2244725"/>
            <a:ext cx="2114550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1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2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4054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4055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056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4058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4059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4060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61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4063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4064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4065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4066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4067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4068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4069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4070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4071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c</a:t>
            </a:r>
          </a:p>
        </p:txBody>
      </p:sp>
      <p:sp>
        <p:nvSpPr>
          <p:cNvPr id="44072" name="Oval 39"/>
          <p:cNvSpPr>
            <a:spLocks noChangeArrowheads="1"/>
          </p:cNvSpPr>
          <p:nvPr/>
        </p:nvSpPr>
        <p:spPr bwMode="auto">
          <a:xfrm>
            <a:off x="4999038" y="5157788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4073" name="Line 40"/>
          <p:cNvSpPr>
            <a:spLocks noChangeShapeType="1"/>
          </p:cNvSpPr>
          <p:nvPr/>
        </p:nvSpPr>
        <p:spPr bwMode="auto">
          <a:xfrm flipH="1">
            <a:off x="5448300" y="4968875"/>
            <a:ext cx="2667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74" name="Text Box 41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86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C717D-94C5-483B-B24B-BC758CD4BEAA}" type="slidenum">
              <a:rPr lang="de-DE" smtClean="0"/>
              <a:pPr/>
              <a:t>47</a:t>
            </a:fld>
            <a:endParaRPr lang="de-DE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133475" y="2673350"/>
            <a:ext cx="2609850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5075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076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077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5078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5079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5081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5083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5084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85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086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5087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5088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5089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5090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5091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5092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5093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5094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5095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5096" name="Text Box 41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6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31D50-9061-4D1C-842A-23AF81C2406B}" type="slidenum">
              <a:rPr lang="de-DE" smtClean="0"/>
              <a:pPr/>
              <a:t>48</a:t>
            </a:fld>
            <a:endParaRPr lang="de-DE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1152525" y="3111500"/>
            <a:ext cx="145732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88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4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8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6108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109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6118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6119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7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E7529C-B34A-4A55-B2B7-CE264C0D4BF6}" type="slidenum">
              <a:rPr lang="de-DE" smtClean="0"/>
              <a:pPr/>
              <a:t>49</a:t>
            </a:fld>
            <a:endParaRPr lang="de-DE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162050" y="3568700"/>
            <a:ext cx="393382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711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1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1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1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2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2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713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7143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82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BB97-41E9-442A-9837-84DC3B3407DC}" type="slidenum">
              <a:rPr lang="de-DE"/>
              <a:pPr/>
              <a:t>5</a:t>
            </a:fld>
            <a:endParaRPr lang="de-DE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0932" name="Oval 4"/>
          <p:cNvSpPr>
            <a:spLocks noChangeArrowheads="1"/>
          </p:cNvSpPr>
          <p:nvPr/>
        </p:nvSpPr>
        <p:spPr bwMode="auto">
          <a:xfrm>
            <a:off x="1981200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3" name="Oval 5"/>
          <p:cNvSpPr>
            <a:spLocks noChangeArrowheads="1"/>
          </p:cNvSpPr>
          <p:nvPr/>
        </p:nvSpPr>
        <p:spPr bwMode="auto">
          <a:xfrm>
            <a:off x="1981200" y="2998788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+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4" name="Oval 6"/>
          <p:cNvSpPr>
            <a:spLocks noChangeArrowheads="1"/>
          </p:cNvSpPr>
          <p:nvPr/>
        </p:nvSpPr>
        <p:spPr bwMode="auto">
          <a:xfrm>
            <a:off x="4429125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80935" name="Oval 7"/>
          <p:cNvSpPr>
            <a:spLocks noChangeArrowheads="1"/>
          </p:cNvSpPr>
          <p:nvPr/>
        </p:nvSpPr>
        <p:spPr bwMode="auto">
          <a:xfrm>
            <a:off x="3205163" y="1774825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6" name="Oval 8"/>
          <p:cNvSpPr>
            <a:spLocks noChangeArrowheads="1"/>
          </p:cNvSpPr>
          <p:nvPr/>
        </p:nvSpPr>
        <p:spPr bwMode="auto">
          <a:xfrm>
            <a:off x="4429125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7" name="Oval 9"/>
          <p:cNvSpPr>
            <a:spLocks noChangeArrowheads="1"/>
          </p:cNvSpPr>
          <p:nvPr/>
        </p:nvSpPr>
        <p:spPr bwMode="auto">
          <a:xfrm>
            <a:off x="3205163" y="2998788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8" name="Oval 10"/>
          <p:cNvSpPr>
            <a:spLocks noChangeArrowheads="1"/>
          </p:cNvSpPr>
          <p:nvPr/>
        </p:nvSpPr>
        <p:spPr bwMode="auto">
          <a:xfrm>
            <a:off x="5581650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0939" name="Oval 11"/>
          <p:cNvSpPr>
            <a:spLocks noChangeArrowheads="1"/>
          </p:cNvSpPr>
          <p:nvPr/>
        </p:nvSpPr>
        <p:spPr bwMode="auto">
          <a:xfrm>
            <a:off x="6805613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5581650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6805613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2" name="Line 14"/>
          <p:cNvSpPr>
            <a:spLocks noChangeShapeType="1"/>
          </p:cNvSpPr>
          <p:nvPr/>
        </p:nvSpPr>
        <p:spPr bwMode="auto">
          <a:xfrm flipV="1">
            <a:off x="47164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 flipV="1">
            <a:off x="3636963" y="2206625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4" name="Line 16"/>
          <p:cNvSpPr>
            <a:spLocks noChangeShapeType="1"/>
          </p:cNvSpPr>
          <p:nvPr/>
        </p:nvSpPr>
        <p:spPr bwMode="auto">
          <a:xfrm>
            <a:off x="4932363" y="3214688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5" name="Line 17"/>
          <p:cNvSpPr>
            <a:spLocks noChangeShapeType="1"/>
          </p:cNvSpPr>
          <p:nvPr/>
        </p:nvSpPr>
        <p:spPr bwMode="auto">
          <a:xfrm flipH="1">
            <a:off x="3708400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 flipH="1">
            <a:off x="248443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7" name="Line 19"/>
          <p:cNvSpPr>
            <a:spLocks noChangeShapeType="1"/>
          </p:cNvSpPr>
          <p:nvPr/>
        </p:nvSpPr>
        <p:spPr bwMode="auto">
          <a:xfrm>
            <a:off x="248443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8" name="Line 20"/>
          <p:cNvSpPr>
            <a:spLocks noChangeShapeType="1"/>
          </p:cNvSpPr>
          <p:nvPr/>
        </p:nvSpPr>
        <p:spPr bwMode="auto">
          <a:xfrm>
            <a:off x="34210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9" name="Line 21"/>
          <p:cNvSpPr>
            <a:spLocks noChangeShapeType="1"/>
          </p:cNvSpPr>
          <p:nvPr/>
        </p:nvSpPr>
        <p:spPr bwMode="auto">
          <a:xfrm>
            <a:off x="5868988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0" name="Line 22"/>
          <p:cNvSpPr>
            <a:spLocks noChangeShapeType="1"/>
          </p:cNvSpPr>
          <p:nvPr/>
        </p:nvSpPr>
        <p:spPr bwMode="auto">
          <a:xfrm flipV="1">
            <a:off x="6084888" y="2278063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1" name="Line 23"/>
          <p:cNvSpPr>
            <a:spLocks noChangeShapeType="1"/>
          </p:cNvSpPr>
          <p:nvPr/>
        </p:nvSpPr>
        <p:spPr bwMode="auto">
          <a:xfrm flipH="1">
            <a:off x="608488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2" name="Line 24"/>
          <p:cNvSpPr>
            <a:spLocks noChangeShapeType="1"/>
          </p:cNvSpPr>
          <p:nvPr/>
        </p:nvSpPr>
        <p:spPr bwMode="auto">
          <a:xfrm>
            <a:off x="608488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4068763" y="2998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4768850" y="2441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5148263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6300788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6661150" y="2493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6300788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5508625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3781425" y="2349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924300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060700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2700338" y="3357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2700338" y="1557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2263832" y="4005263"/>
            <a:ext cx="4758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):</a:t>
            </a:r>
            <a:r>
              <a:rPr lang="de-DE" sz="2400" dirty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535046" y="5229225"/>
            <a:ext cx="7814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 =      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     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 </a:t>
            </a:r>
            <a:r>
              <a:rPr lang="de-DE" sz="2400" dirty="0" err="1" smtClean="0"/>
              <a:t>low</a:t>
            </a:r>
            <a:r>
              <a:rPr lang="de-DE" sz="2400" dirty="0" smtClean="0"/>
              <a:t>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2339975" y="4725988"/>
            <a:ext cx="3461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  <a:latin typeface="cmsy10" pitchFamily="34" charset="0"/>
              </a:rPr>
              <a:t> </a:t>
            </a:r>
            <a:r>
              <a:rPr lang="de-DE" sz="2400" dirty="0" smtClean="0"/>
              <a:t>     </a:t>
            </a:r>
            <a:r>
              <a:rPr lang="de-DE" sz="2400" dirty="0" err="1"/>
              <a:t>n</a:t>
            </a:r>
            <a:r>
              <a:rPr lang="de-DE" sz="2400" dirty="0" err="1" smtClean="0"/>
              <a:t>o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v</a:t>
            </a: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2268538" y="5805488"/>
            <a:ext cx="4692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min{ c(p) | p</a:t>
            </a:r>
            <a:r>
              <a:rPr lang="de-DE" sz="2400" dirty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v}</a:t>
            </a:r>
          </a:p>
        </p:txBody>
      </p:sp>
      <p:sp>
        <p:nvSpPr>
          <p:cNvPr id="380969" name="AutoShape 41"/>
          <p:cNvSpPr>
            <a:spLocks noChangeArrowheads="1"/>
          </p:cNvSpPr>
          <p:nvPr/>
        </p:nvSpPr>
        <p:spPr bwMode="auto">
          <a:xfrm>
            <a:off x="1979613" y="4652963"/>
            <a:ext cx="6624637" cy="1584325"/>
          </a:xfrm>
          <a:prstGeom prst="bracePair">
            <a:avLst>
              <a:gd name="adj" fmla="val 8333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9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BF846-0ADF-47B9-A477-13E2516532E1}" type="slidenum">
              <a:rPr lang="de-DE" smtClean="0"/>
              <a:pPr/>
              <a:t>50</a:t>
            </a:fld>
            <a:endParaRPr lang="de-DE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1428749" y="3987800"/>
            <a:ext cx="7205663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814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814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814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815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815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815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815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815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815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5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815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8159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8160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8161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8162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816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816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816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816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816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8168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87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45F73-2E9C-4860-AACA-67BD4F4A0D1E}" type="slidenum">
              <a:rPr lang="de-DE" smtClean="0"/>
              <a:pPr/>
              <a:t>51</a:t>
            </a:fld>
            <a:endParaRPr lang="de-DE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1162050" y="3568700"/>
            <a:ext cx="393382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49158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60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7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69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49171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9172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9173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49174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49175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9176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9177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49178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49179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49180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81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9182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9183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9184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49185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49186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49187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49188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9189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49190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49191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49192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29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C42105-55CE-4A58-9691-6A26CA8B8147}" type="slidenum">
              <a:rPr lang="de-DE" smtClean="0"/>
              <a:pPr/>
              <a:t>52</a:t>
            </a:fld>
            <a:endParaRPr lang="de-DE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1457324" y="4012364"/>
            <a:ext cx="7161213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9589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6124575" y="262171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7065963" y="1915277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Oval 7"/>
          <p:cNvSpPr>
            <a:spLocks noChangeArrowheads="1"/>
          </p:cNvSpPr>
          <p:nvPr/>
        </p:nvSpPr>
        <p:spPr bwMode="auto">
          <a:xfrm>
            <a:off x="8293100" y="1894639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5" name="Oval 8"/>
          <p:cNvSpPr>
            <a:spLocks noChangeArrowheads="1"/>
          </p:cNvSpPr>
          <p:nvPr/>
        </p:nvSpPr>
        <p:spPr bwMode="auto">
          <a:xfrm>
            <a:off x="8301038" y="3236077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6" name="Oval 9"/>
          <p:cNvSpPr>
            <a:spLocks noChangeArrowheads="1"/>
          </p:cNvSpPr>
          <p:nvPr/>
        </p:nvSpPr>
        <p:spPr bwMode="auto">
          <a:xfrm>
            <a:off x="7070725" y="324401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 flipV="1">
            <a:off x="6410325" y="2174039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6448425" y="2897939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 flipV="1">
            <a:off x="7229475" y="2259764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7439025" y="2031164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H="1">
            <a:off x="7334250" y="2174039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7400925" y="2231189"/>
            <a:ext cx="933450" cy="1066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7439025" y="3393239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 flipV="1">
            <a:off x="8486775" y="2231189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0195" name="Text Box 18"/>
          <p:cNvSpPr txBox="1">
            <a:spLocks noChangeArrowheads="1"/>
          </p:cNvSpPr>
          <p:nvPr/>
        </p:nvSpPr>
        <p:spPr bwMode="auto">
          <a:xfrm>
            <a:off x="6464300" y="2039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7567613" y="24185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0197" name="Text Box 20"/>
          <p:cNvSpPr txBox="1">
            <a:spLocks noChangeArrowheads="1"/>
          </p:cNvSpPr>
          <p:nvPr/>
        </p:nvSpPr>
        <p:spPr bwMode="auto">
          <a:xfrm>
            <a:off x="6478588" y="304398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8210550" y="260425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7702550" y="1658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0200" name="Text Box 23"/>
          <p:cNvSpPr txBox="1">
            <a:spLocks noChangeArrowheads="1"/>
          </p:cNvSpPr>
          <p:nvPr/>
        </p:nvSpPr>
        <p:spPr bwMode="auto">
          <a:xfrm>
            <a:off x="716756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7661275" y="33599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7848600" y="26518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0203" name="Text Box 26"/>
          <p:cNvSpPr txBox="1">
            <a:spLocks noChangeArrowheads="1"/>
          </p:cNvSpPr>
          <p:nvPr/>
        </p:nvSpPr>
        <p:spPr bwMode="auto">
          <a:xfrm>
            <a:off x="5851525" y="2591552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0204" name="Line 27"/>
          <p:cNvSpPr>
            <a:spLocks noChangeShapeType="1"/>
          </p:cNvSpPr>
          <p:nvPr/>
        </p:nvSpPr>
        <p:spPr bwMode="auto">
          <a:xfrm>
            <a:off x="7153275" y="2269289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205" name="Text Box 28"/>
          <p:cNvSpPr txBox="1">
            <a:spLocks noChangeArrowheads="1"/>
          </p:cNvSpPr>
          <p:nvPr/>
        </p:nvSpPr>
        <p:spPr bwMode="auto">
          <a:xfrm>
            <a:off x="691991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0206" name="Text Box 29"/>
          <p:cNvSpPr txBox="1">
            <a:spLocks noChangeArrowheads="1"/>
          </p:cNvSpPr>
          <p:nvPr/>
        </p:nvSpPr>
        <p:spPr bwMode="auto">
          <a:xfrm>
            <a:off x="6130925" y="28677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0207" name="Text Box 30"/>
          <p:cNvSpPr txBox="1">
            <a:spLocks noChangeArrowheads="1"/>
          </p:cNvSpPr>
          <p:nvPr/>
        </p:nvSpPr>
        <p:spPr bwMode="auto">
          <a:xfrm>
            <a:off x="7091363" y="349483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0208" name="Text Box 31"/>
          <p:cNvSpPr txBox="1">
            <a:spLocks noChangeArrowheads="1"/>
          </p:cNvSpPr>
          <p:nvPr/>
        </p:nvSpPr>
        <p:spPr bwMode="auto">
          <a:xfrm>
            <a:off x="8291513" y="3490077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50209" name="Text Box 32"/>
          <p:cNvSpPr txBox="1">
            <a:spLocks noChangeArrowheads="1"/>
          </p:cNvSpPr>
          <p:nvPr/>
        </p:nvSpPr>
        <p:spPr bwMode="auto">
          <a:xfrm>
            <a:off x="8307388" y="161523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0210" name="Text Box 33"/>
          <p:cNvSpPr txBox="1">
            <a:spLocks noChangeArrowheads="1"/>
          </p:cNvSpPr>
          <p:nvPr/>
        </p:nvSpPr>
        <p:spPr bwMode="auto">
          <a:xfrm>
            <a:off x="7067550" y="16231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0211" name="Text Box 34"/>
          <p:cNvSpPr txBox="1">
            <a:spLocks noChangeArrowheads="1"/>
          </p:cNvSpPr>
          <p:nvPr/>
        </p:nvSpPr>
        <p:spPr bwMode="auto">
          <a:xfrm>
            <a:off x="6815138" y="18470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0212" name="Text Box 35"/>
          <p:cNvSpPr txBox="1">
            <a:spLocks noChangeArrowheads="1"/>
          </p:cNvSpPr>
          <p:nvPr/>
        </p:nvSpPr>
        <p:spPr bwMode="auto">
          <a:xfrm>
            <a:off x="8556625" y="18644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0213" name="Text Box 36"/>
          <p:cNvSpPr txBox="1">
            <a:spLocks noChangeArrowheads="1"/>
          </p:cNvSpPr>
          <p:nvPr/>
        </p:nvSpPr>
        <p:spPr bwMode="auto">
          <a:xfrm>
            <a:off x="6789738" y="3263064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0214" name="Text Box 37"/>
          <p:cNvSpPr txBox="1">
            <a:spLocks noChangeArrowheads="1"/>
          </p:cNvSpPr>
          <p:nvPr/>
        </p:nvSpPr>
        <p:spPr bwMode="auto">
          <a:xfrm>
            <a:off x="8582025" y="324242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0215" name="Oval 38"/>
          <p:cNvSpPr>
            <a:spLocks noChangeArrowheads="1"/>
          </p:cNvSpPr>
          <p:nvPr/>
        </p:nvSpPr>
        <p:spPr bwMode="auto">
          <a:xfrm>
            <a:off x="5667375" y="4669589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50216" name="Text Box 39"/>
          <p:cNvSpPr txBox="1">
            <a:spLocks noChangeArrowheads="1"/>
          </p:cNvSpPr>
          <p:nvPr/>
        </p:nvSpPr>
        <p:spPr bwMode="auto">
          <a:xfrm>
            <a:off x="4111625" y="4658477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2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6E269-91AC-4CAE-BB0B-E2ECCE648508}" type="slidenum">
              <a:rPr lang="de-DE" smtClean="0"/>
              <a:pPr/>
              <a:t>53</a:t>
            </a:fld>
            <a:endParaRPr lang="de-DE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1162050" y="3568700"/>
            <a:ext cx="393382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09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10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11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3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4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5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6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7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8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1219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1220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1221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1222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1223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1224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1225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1226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1227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1228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29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1230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1231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1232" name="Text Box 31"/>
          <p:cNvSpPr txBox="1">
            <a:spLocks noChangeArrowheads="1"/>
          </p:cNvSpPr>
          <p:nvPr/>
        </p:nvSpPr>
        <p:spPr bwMode="auto">
          <a:xfrm>
            <a:off x="8291513" y="3494088"/>
            <a:ext cx="3476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</a:t>
            </a:r>
          </a:p>
        </p:txBody>
      </p:sp>
      <p:sp>
        <p:nvSpPr>
          <p:cNvPr id="51233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1234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1235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1236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1237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1238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1239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51240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4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4A51C-4CFF-4D49-8321-54011D43AF10}" type="slidenum">
              <a:rPr lang="de-DE" smtClean="0"/>
              <a:pPr/>
              <a:t>54</a:t>
            </a:fld>
            <a:endParaRPr lang="de-DE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1428928" y="3997325"/>
            <a:ext cx="7205663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79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6124754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7066142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32" name="Oval 7"/>
          <p:cNvSpPr>
            <a:spLocks noChangeArrowheads="1"/>
          </p:cNvSpPr>
          <p:nvPr/>
        </p:nvSpPr>
        <p:spPr bwMode="auto">
          <a:xfrm>
            <a:off x="8293279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33" name="Oval 8"/>
          <p:cNvSpPr>
            <a:spLocks noChangeArrowheads="1"/>
          </p:cNvSpPr>
          <p:nvPr/>
        </p:nvSpPr>
        <p:spPr bwMode="auto">
          <a:xfrm>
            <a:off x="8301217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34" name="Oval 9"/>
          <p:cNvSpPr>
            <a:spLocks noChangeArrowheads="1"/>
          </p:cNvSpPr>
          <p:nvPr/>
        </p:nvSpPr>
        <p:spPr bwMode="auto">
          <a:xfrm>
            <a:off x="7070904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 flipV="1">
            <a:off x="6410504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6448604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 flipV="1">
            <a:off x="7229654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38" name="Line 13"/>
          <p:cNvSpPr>
            <a:spLocks noChangeShapeType="1"/>
          </p:cNvSpPr>
          <p:nvPr/>
        </p:nvSpPr>
        <p:spPr bwMode="auto">
          <a:xfrm>
            <a:off x="7439204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39" name="Line 14"/>
          <p:cNvSpPr>
            <a:spLocks noChangeShapeType="1"/>
          </p:cNvSpPr>
          <p:nvPr/>
        </p:nvSpPr>
        <p:spPr bwMode="auto">
          <a:xfrm flipH="1">
            <a:off x="7334429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40" name="Line 15"/>
          <p:cNvSpPr>
            <a:spLocks noChangeShapeType="1"/>
          </p:cNvSpPr>
          <p:nvPr/>
        </p:nvSpPr>
        <p:spPr bwMode="auto">
          <a:xfrm flipV="1">
            <a:off x="7401104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41" name="Line 16"/>
          <p:cNvSpPr>
            <a:spLocks noChangeShapeType="1"/>
          </p:cNvSpPr>
          <p:nvPr/>
        </p:nvSpPr>
        <p:spPr bwMode="auto">
          <a:xfrm flipV="1">
            <a:off x="7439204" y="3397250"/>
            <a:ext cx="847725" cy="190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 flipV="1">
            <a:off x="8486954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2243" name="Text Box 18"/>
          <p:cNvSpPr txBox="1">
            <a:spLocks noChangeArrowheads="1"/>
          </p:cNvSpPr>
          <p:nvPr/>
        </p:nvSpPr>
        <p:spPr bwMode="auto">
          <a:xfrm>
            <a:off x="6464479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2244" name="Text Box 19"/>
          <p:cNvSpPr txBox="1">
            <a:spLocks noChangeArrowheads="1"/>
          </p:cNvSpPr>
          <p:nvPr/>
        </p:nvSpPr>
        <p:spPr bwMode="auto">
          <a:xfrm>
            <a:off x="7567792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2245" name="Text Box 20"/>
          <p:cNvSpPr txBox="1">
            <a:spLocks noChangeArrowheads="1"/>
          </p:cNvSpPr>
          <p:nvPr/>
        </p:nvSpPr>
        <p:spPr bwMode="auto">
          <a:xfrm>
            <a:off x="6478767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2246" name="Text Box 21"/>
          <p:cNvSpPr txBox="1">
            <a:spLocks noChangeArrowheads="1"/>
          </p:cNvSpPr>
          <p:nvPr/>
        </p:nvSpPr>
        <p:spPr bwMode="auto">
          <a:xfrm>
            <a:off x="8210729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2247" name="Text Box 22"/>
          <p:cNvSpPr txBox="1">
            <a:spLocks noChangeArrowheads="1"/>
          </p:cNvSpPr>
          <p:nvPr/>
        </p:nvSpPr>
        <p:spPr bwMode="auto">
          <a:xfrm>
            <a:off x="7702729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2248" name="Text Box 23"/>
          <p:cNvSpPr txBox="1">
            <a:spLocks noChangeArrowheads="1"/>
          </p:cNvSpPr>
          <p:nvPr/>
        </p:nvSpPr>
        <p:spPr bwMode="auto">
          <a:xfrm>
            <a:off x="7167742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2249" name="Text Box 24"/>
          <p:cNvSpPr txBox="1">
            <a:spLocks noChangeArrowheads="1"/>
          </p:cNvSpPr>
          <p:nvPr/>
        </p:nvSpPr>
        <p:spPr bwMode="auto">
          <a:xfrm>
            <a:off x="7661454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2250" name="Text Box 25"/>
          <p:cNvSpPr txBox="1">
            <a:spLocks noChangeArrowheads="1"/>
          </p:cNvSpPr>
          <p:nvPr/>
        </p:nvSpPr>
        <p:spPr bwMode="auto">
          <a:xfrm>
            <a:off x="7848779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2251" name="Text Box 26"/>
          <p:cNvSpPr txBox="1">
            <a:spLocks noChangeArrowheads="1"/>
          </p:cNvSpPr>
          <p:nvPr/>
        </p:nvSpPr>
        <p:spPr bwMode="auto">
          <a:xfrm>
            <a:off x="5851704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2252" name="Line 27"/>
          <p:cNvSpPr>
            <a:spLocks noChangeShapeType="1"/>
          </p:cNvSpPr>
          <p:nvPr/>
        </p:nvSpPr>
        <p:spPr bwMode="auto">
          <a:xfrm>
            <a:off x="7153454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53" name="Text Box 28"/>
          <p:cNvSpPr txBox="1">
            <a:spLocks noChangeArrowheads="1"/>
          </p:cNvSpPr>
          <p:nvPr/>
        </p:nvSpPr>
        <p:spPr bwMode="auto">
          <a:xfrm>
            <a:off x="6920092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2254" name="Text Box 29"/>
          <p:cNvSpPr txBox="1">
            <a:spLocks noChangeArrowheads="1"/>
          </p:cNvSpPr>
          <p:nvPr/>
        </p:nvSpPr>
        <p:spPr bwMode="auto">
          <a:xfrm>
            <a:off x="6131104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2255" name="Text Box 30"/>
          <p:cNvSpPr txBox="1">
            <a:spLocks noChangeArrowheads="1"/>
          </p:cNvSpPr>
          <p:nvPr/>
        </p:nvSpPr>
        <p:spPr bwMode="auto">
          <a:xfrm>
            <a:off x="7091542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2256" name="Text Box 31"/>
          <p:cNvSpPr txBox="1">
            <a:spLocks noChangeArrowheads="1"/>
          </p:cNvSpPr>
          <p:nvPr/>
        </p:nvSpPr>
        <p:spPr bwMode="auto">
          <a:xfrm>
            <a:off x="8309154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2257" name="Text Box 32"/>
          <p:cNvSpPr txBox="1">
            <a:spLocks noChangeArrowheads="1"/>
          </p:cNvSpPr>
          <p:nvPr/>
        </p:nvSpPr>
        <p:spPr bwMode="auto">
          <a:xfrm>
            <a:off x="8307567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2258" name="Text Box 33"/>
          <p:cNvSpPr txBox="1">
            <a:spLocks noChangeArrowheads="1"/>
          </p:cNvSpPr>
          <p:nvPr/>
        </p:nvSpPr>
        <p:spPr bwMode="auto">
          <a:xfrm>
            <a:off x="7067729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2259" name="Text Box 34"/>
          <p:cNvSpPr txBox="1">
            <a:spLocks noChangeArrowheads="1"/>
          </p:cNvSpPr>
          <p:nvPr/>
        </p:nvSpPr>
        <p:spPr bwMode="auto">
          <a:xfrm>
            <a:off x="6815317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2260" name="Text Box 35"/>
          <p:cNvSpPr txBox="1">
            <a:spLocks noChangeArrowheads="1"/>
          </p:cNvSpPr>
          <p:nvPr/>
        </p:nvSpPr>
        <p:spPr bwMode="auto">
          <a:xfrm>
            <a:off x="8556804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2261" name="Text Box 36"/>
          <p:cNvSpPr txBox="1">
            <a:spLocks noChangeArrowheads="1"/>
          </p:cNvSpPr>
          <p:nvPr/>
        </p:nvSpPr>
        <p:spPr bwMode="auto">
          <a:xfrm>
            <a:off x="6789917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2262" name="Text Box 37"/>
          <p:cNvSpPr txBox="1">
            <a:spLocks noChangeArrowheads="1"/>
          </p:cNvSpPr>
          <p:nvPr/>
        </p:nvSpPr>
        <p:spPr bwMode="auto">
          <a:xfrm>
            <a:off x="8582204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2263" name="Oval 38"/>
          <p:cNvSpPr>
            <a:spLocks noChangeArrowheads="1"/>
          </p:cNvSpPr>
          <p:nvPr/>
        </p:nvSpPr>
        <p:spPr bwMode="auto">
          <a:xfrm>
            <a:off x="5667554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52264" name="Text Box 39"/>
          <p:cNvSpPr txBox="1">
            <a:spLocks noChangeArrowheads="1"/>
          </p:cNvSpPr>
          <p:nvPr/>
        </p:nvSpPr>
        <p:spPr bwMode="auto">
          <a:xfrm>
            <a:off x="4111804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67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45C0B-711E-4195-BEDA-8EBC3079D620}" type="slidenum">
              <a:rPr lang="de-DE" smtClean="0"/>
              <a:pPr/>
              <a:t>55</a:t>
            </a:fld>
            <a:endParaRPr lang="de-DE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828675" y="2235200"/>
            <a:ext cx="2076450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3254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5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6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7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8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1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2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4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5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6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3267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3268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3269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3270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3271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3272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3273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3274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3275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3276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77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3278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3279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3280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3281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3282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3283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3284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3285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3286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3287" name="Oval 38"/>
          <p:cNvSpPr>
            <a:spLocks noChangeArrowheads="1"/>
          </p:cNvSpPr>
          <p:nvPr/>
        </p:nvSpPr>
        <p:spPr bwMode="auto">
          <a:xfrm>
            <a:off x="5667375" y="4673600"/>
            <a:ext cx="514350" cy="36195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d</a:t>
            </a:r>
          </a:p>
        </p:txBody>
      </p:sp>
      <p:sp>
        <p:nvSpPr>
          <p:cNvPr id="53288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84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9F5E5-CA5B-41DD-A0C1-49A8774FEE3F}" type="slidenum">
              <a:rPr lang="de-DE" smtClean="0"/>
              <a:pPr/>
              <a:t>56</a:t>
            </a:fld>
            <a:endParaRPr lang="de-DE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1190625" y="2678864"/>
            <a:ext cx="2552700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9589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6124575" y="262171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79" name="Oval 6"/>
          <p:cNvSpPr>
            <a:spLocks noChangeArrowheads="1"/>
          </p:cNvSpPr>
          <p:nvPr/>
        </p:nvSpPr>
        <p:spPr bwMode="auto">
          <a:xfrm>
            <a:off x="7065963" y="1915277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80" name="Oval 7"/>
          <p:cNvSpPr>
            <a:spLocks noChangeArrowheads="1"/>
          </p:cNvSpPr>
          <p:nvPr/>
        </p:nvSpPr>
        <p:spPr bwMode="auto">
          <a:xfrm>
            <a:off x="8293100" y="1894639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81" name="Oval 8"/>
          <p:cNvSpPr>
            <a:spLocks noChangeArrowheads="1"/>
          </p:cNvSpPr>
          <p:nvPr/>
        </p:nvSpPr>
        <p:spPr bwMode="auto">
          <a:xfrm>
            <a:off x="8301038" y="3236077"/>
            <a:ext cx="333375" cy="323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82" name="Oval 9"/>
          <p:cNvSpPr>
            <a:spLocks noChangeArrowheads="1"/>
          </p:cNvSpPr>
          <p:nvPr/>
        </p:nvSpPr>
        <p:spPr bwMode="auto">
          <a:xfrm>
            <a:off x="7070725" y="324401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V="1">
            <a:off x="6410325" y="2174039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6448425" y="2897939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 flipV="1">
            <a:off x="7229475" y="2259764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7439025" y="2031164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 flipH="1">
            <a:off x="7334250" y="2174039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8" name="Line 15"/>
          <p:cNvSpPr>
            <a:spLocks noChangeShapeType="1"/>
          </p:cNvSpPr>
          <p:nvPr/>
        </p:nvSpPr>
        <p:spPr bwMode="auto">
          <a:xfrm flipV="1">
            <a:off x="7400925" y="2231189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 flipV="1">
            <a:off x="7439025" y="3393239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 flipV="1">
            <a:off x="8486775" y="2231189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4291" name="Text Box 18"/>
          <p:cNvSpPr txBox="1">
            <a:spLocks noChangeArrowheads="1"/>
          </p:cNvSpPr>
          <p:nvPr/>
        </p:nvSpPr>
        <p:spPr bwMode="auto">
          <a:xfrm>
            <a:off x="6464300" y="2039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4292" name="Text Box 19"/>
          <p:cNvSpPr txBox="1">
            <a:spLocks noChangeArrowheads="1"/>
          </p:cNvSpPr>
          <p:nvPr/>
        </p:nvSpPr>
        <p:spPr bwMode="auto">
          <a:xfrm>
            <a:off x="7567613" y="24185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4293" name="Text Box 20"/>
          <p:cNvSpPr txBox="1">
            <a:spLocks noChangeArrowheads="1"/>
          </p:cNvSpPr>
          <p:nvPr/>
        </p:nvSpPr>
        <p:spPr bwMode="auto">
          <a:xfrm>
            <a:off x="6478588" y="304398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4294" name="Text Box 21"/>
          <p:cNvSpPr txBox="1">
            <a:spLocks noChangeArrowheads="1"/>
          </p:cNvSpPr>
          <p:nvPr/>
        </p:nvSpPr>
        <p:spPr bwMode="auto">
          <a:xfrm>
            <a:off x="8210550" y="260425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4295" name="Text Box 22"/>
          <p:cNvSpPr txBox="1">
            <a:spLocks noChangeArrowheads="1"/>
          </p:cNvSpPr>
          <p:nvPr/>
        </p:nvSpPr>
        <p:spPr bwMode="auto">
          <a:xfrm>
            <a:off x="7702550" y="16581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4296" name="Text Box 23"/>
          <p:cNvSpPr txBox="1">
            <a:spLocks noChangeArrowheads="1"/>
          </p:cNvSpPr>
          <p:nvPr/>
        </p:nvSpPr>
        <p:spPr bwMode="auto">
          <a:xfrm>
            <a:off x="716756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4297" name="Text Box 24"/>
          <p:cNvSpPr txBox="1">
            <a:spLocks noChangeArrowheads="1"/>
          </p:cNvSpPr>
          <p:nvPr/>
        </p:nvSpPr>
        <p:spPr bwMode="auto">
          <a:xfrm>
            <a:off x="7661275" y="335990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4298" name="Text Box 25"/>
          <p:cNvSpPr txBox="1">
            <a:spLocks noChangeArrowheads="1"/>
          </p:cNvSpPr>
          <p:nvPr/>
        </p:nvSpPr>
        <p:spPr bwMode="auto">
          <a:xfrm>
            <a:off x="7848600" y="26518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4299" name="Text Box 26"/>
          <p:cNvSpPr txBox="1">
            <a:spLocks noChangeArrowheads="1"/>
          </p:cNvSpPr>
          <p:nvPr/>
        </p:nvSpPr>
        <p:spPr bwMode="auto">
          <a:xfrm>
            <a:off x="5851525" y="2591552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4300" name="Line 27"/>
          <p:cNvSpPr>
            <a:spLocks noChangeShapeType="1"/>
          </p:cNvSpPr>
          <p:nvPr/>
        </p:nvSpPr>
        <p:spPr bwMode="auto">
          <a:xfrm>
            <a:off x="7153275" y="2269289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301" name="Text Box 28"/>
          <p:cNvSpPr txBox="1">
            <a:spLocks noChangeArrowheads="1"/>
          </p:cNvSpPr>
          <p:nvPr/>
        </p:nvSpPr>
        <p:spPr bwMode="auto">
          <a:xfrm>
            <a:off x="6919913" y="251376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4302" name="Text Box 29"/>
          <p:cNvSpPr txBox="1">
            <a:spLocks noChangeArrowheads="1"/>
          </p:cNvSpPr>
          <p:nvPr/>
        </p:nvSpPr>
        <p:spPr bwMode="auto">
          <a:xfrm>
            <a:off x="6130925" y="28677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4303" name="Text Box 30"/>
          <p:cNvSpPr txBox="1">
            <a:spLocks noChangeArrowheads="1"/>
          </p:cNvSpPr>
          <p:nvPr/>
        </p:nvSpPr>
        <p:spPr bwMode="auto">
          <a:xfrm>
            <a:off x="7091363" y="349483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4304" name="Text Box 31"/>
          <p:cNvSpPr txBox="1">
            <a:spLocks noChangeArrowheads="1"/>
          </p:cNvSpPr>
          <p:nvPr/>
        </p:nvSpPr>
        <p:spPr bwMode="auto">
          <a:xfrm>
            <a:off x="8308975" y="349325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4305" name="Text Box 32"/>
          <p:cNvSpPr txBox="1">
            <a:spLocks noChangeArrowheads="1"/>
          </p:cNvSpPr>
          <p:nvPr/>
        </p:nvSpPr>
        <p:spPr bwMode="auto">
          <a:xfrm>
            <a:off x="8307388" y="161523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4306" name="Text Box 33"/>
          <p:cNvSpPr txBox="1">
            <a:spLocks noChangeArrowheads="1"/>
          </p:cNvSpPr>
          <p:nvPr/>
        </p:nvSpPr>
        <p:spPr bwMode="auto">
          <a:xfrm>
            <a:off x="7067550" y="16231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4307" name="Text Box 34"/>
          <p:cNvSpPr txBox="1">
            <a:spLocks noChangeArrowheads="1"/>
          </p:cNvSpPr>
          <p:nvPr/>
        </p:nvSpPr>
        <p:spPr bwMode="auto">
          <a:xfrm>
            <a:off x="6815138" y="184701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4308" name="Text Box 35"/>
          <p:cNvSpPr txBox="1">
            <a:spLocks noChangeArrowheads="1"/>
          </p:cNvSpPr>
          <p:nvPr/>
        </p:nvSpPr>
        <p:spPr bwMode="auto">
          <a:xfrm>
            <a:off x="8556625" y="186447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4309" name="Text Box 36"/>
          <p:cNvSpPr txBox="1">
            <a:spLocks noChangeArrowheads="1"/>
          </p:cNvSpPr>
          <p:nvPr/>
        </p:nvSpPr>
        <p:spPr bwMode="auto">
          <a:xfrm>
            <a:off x="6789738" y="3263064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4310" name="Text Box 37"/>
          <p:cNvSpPr txBox="1">
            <a:spLocks noChangeArrowheads="1"/>
          </p:cNvSpPr>
          <p:nvPr/>
        </p:nvSpPr>
        <p:spPr bwMode="auto">
          <a:xfrm>
            <a:off x="8582025" y="324242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111625" y="4658477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76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F0EBA-31D3-48D1-932B-3E3AFEF957F7}" type="slidenum">
              <a:rPr lang="de-DE" smtClean="0"/>
              <a:pPr/>
              <a:t>57</a:t>
            </a:fld>
            <a:endParaRPr lang="de-DE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1181100" y="3121025"/>
            <a:ext cx="143827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5302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3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4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5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6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5315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5317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5318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5319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5320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5321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5322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5323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5324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25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5326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5327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5328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5329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5330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5331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5332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5333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5334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27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D7672-FEF6-4A16-8351-7CC96257EAC1}" type="slidenum">
              <a:rPr lang="de-DE" smtClean="0"/>
              <a:pPr/>
              <a:t>58</a:t>
            </a:fld>
            <a:endParaRPr lang="de-DE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1575" y="3568700"/>
            <a:ext cx="3895725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8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6342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6343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6344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6345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6346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6347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6348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49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6350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6351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6352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6353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6354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6355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6356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6357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6358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11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C7756-F660-4DCE-965B-63C61AD5493F}" type="slidenum">
              <a:rPr lang="de-DE" smtClean="0"/>
              <a:pPr/>
              <a:t>59</a:t>
            </a:fld>
            <a:endParaRPr lang="de-DE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409700" y="3997325"/>
            <a:ext cx="7224713" cy="3524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</a:t>
            </a:r>
            <a:r>
              <a:rPr lang="de-DE" sz="2400" dirty="0" err="1">
                <a:sym typeface="Symbol" pitchFamily="18" charset="2"/>
              </a:rPr>
              <a:t>QBuildHeap</a:t>
            </a:r>
            <a:r>
              <a:rPr lang="de-DE" sz="2400" dirty="0">
                <a:sym typeface="Symbol" pitchFamily="18" charset="2"/>
              </a:rPr>
              <a:t>(V)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</p:txBody>
      </p:sp>
      <p:sp>
        <p:nvSpPr>
          <p:cNvPr id="57350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1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2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3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57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58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59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60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61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62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7363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7364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7365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7366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7367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7368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7369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7370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7371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7372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3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7374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7375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7376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7377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7378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7379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7380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7381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7382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4111625" y="4662488"/>
            <a:ext cx="425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Q: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01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E8EC-89E7-45AD-A9D0-1AA5A904304B}" type="slidenum">
              <a:rPr lang="de-DE"/>
              <a:pPr/>
              <a:t>6</a:t>
            </a:fld>
            <a:endParaRPr lang="de-DE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2985" name="Oval 9"/>
          <p:cNvSpPr>
            <a:spLocks noChangeArrowheads="1"/>
          </p:cNvSpPr>
          <p:nvPr/>
        </p:nvSpPr>
        <p:spPr bwMode="auto">
          <a:xfrm>
            <a:off x="5581650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2986" name="Oval 10"/>
          <p:cNvSpPr>
            <a:spLocks noChangeArrowheads="1"/>
          </p:cNvSpPr>
          <p:nvPr/>
        </p:nvSpPr>
        <p:spPr bwMode="auto">
          <a:xfrm>
            <a:off x="6805613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87" name="Oval 11"/>
          <p:cNvSpPr>
            <a:spLocks noChangeArrowheads="1"/>
          </p:cNvSpPr>
          <p:nvPr/>
        </p:nvSpPr>
        <p:spPr bwMode="auto">
          <a:xfrm>
            <a:off x="5581650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2988" name="Oval 12"/>
          <p:cNvSpPr>
            <a:spLocks noChangeArrowheads="1"/>
          </p:cNvSpPr>
          <p:nvPr/>
        </p:nvSpPr>
        <p:spPr bwMode="auto">
          <a:xfrm>
            <a:off x="6805613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>
            <a:off x="4932363" y="3214688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5868988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 flipV="1">
            <a:off x="6084888" y="2278063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 flipH="1">
            <a:off x="608488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9" name="Line 23"/>
          <p:cNvSpPr>
            <a:spLocks noChangeShapeType="1"/>
          </p:cNvSpPr>
          <p:nvPr/>
        </p:nvSpPr>
        <p:spPr bwMode="auto">
          <a:xfrm>
            <a:off x="608488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3002" name="Text Box 26"/>
          <p:cNvSpPr txBox="1">
            <a:spLocks noChangeArrowheads="1"/>
          </p:cNvSpPr>
          <p:nvPr/>
        </p:nvSpPr>
        <p:spPr bwMode="auto">
          <a:xfrm>
            <a:off x="5148263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3003" name="Text Box 27"/>
          <p:cNvSpPr txBox="1">
            <a:spLocks noChangeArrowheads="1"/>
          </p:cNvSpPr>
          <p:nvPr/>
        </p:nvSpPr>
        <p:spPr bwMode="auto">
          <a:xfrm>
            <a:off x="6300788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4" name="Text Box 28"/>
          <p:cNvSpPr txBox="1">
            <a:spLocks noChangeArrowheads="1"/>
          </p:cNvSpPr>
          <p:nvPr/>
        </p:nvSpPr>
        <p:spPr bwMode="auto">
          <a:xfrm>
            <a:off x="6661150" y="2493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5" name="Text Box 29"/>
          <p:cNvSpPr txBox="1">
            <a:spLocks noChangeArrowheads="1"/>
          </p:cNvSpPr>
          <p:nvPr/>
        </p:nvSpPr>
        <p:spPr bwMode="auto">
          <a:xfrm>
            <a:off x="6300788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3006" name="Text Box 30"/>
          <p:cNvSpPr txBox="1">
            <a:spLocks noChangeArrowheads="1"/>
          </p:cNvSpPr>
          <p:nvPr/>
        </p:nvSpPr>
        <p:spPr bwMode="auto">
          <a:xfrm>
            <a:off x="5508625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3017" name="Text Box 41"/>
          <p:cNvSpPr txBox="1">
            <a:spLocks noChangeArrowheads="1"/>
          </p:cNvSpPr>
          <p:nvPr/>
        </p:nvSpPr>
        <p:spPr bwMode="auto">
          <a:xfrm>
            <a:off x="900113" y="4076700"/>
            <a:ext cx="362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383018" name="Text Box 42"/>
          <p:cNvSpPr txBox="1">
            <a:spLocks noChangeArrowheads="1"/>
          </p:cNvSpPr>
          <p:nvPr/>
        </p:nvSpPr>
        <p:spPr bwMode="auto">
          <a:xfrm>
            <a:off x="900113" y="4581525"/>
            <a:ext cx="3828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383019" name="Oval 43"/>
          <p:cNvSpPr>
            <a:spLocks noChangeArrowheads="1"/>
          </p:cNvSpPr>
          <p:nvPr/>
        </p:nvSpPr>
        <p:spPr bwMode="auto">
          <a:xfrm>
            <a:off x="2216150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0" name="Oval 44"/>
          <p:cNvSpPr>
            <a:spLocks noChangeArrowheads="1"/>
          </p:cNvSpPr>
          <p:nvPr/>
        </p:nvSpPr>
        <p:spPr bwMode="auto">
          <a:xfrm>
            <a:off x="3151188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1" name="Oval 45"/>
          <p:cNvSpPr>
            <a:spLocks noChangeArrowheads="1"/>
          </p:cNvSpPr>
          <p:nvPr/>
        </p:nvSpPr>
        <p:spPr bwMode="auto">
          <a:xfrm>
            <a:off x="4519613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2" name="Oval 46"/>
          <p:cNvSpPr>
            <a:spLocks noChangeArrowheads="1"/>
          </p:cNvSpPr>
          <p:nvPr/>
        </p:nvSpPr>
        <p:spPr bwMode="auto">
          <a:xfrm>
            <a:off x="5456238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3" name="Text Box 47"/>
          <p:cNvSpPr txBox="1">
            <a:spLocks noChangeArrowheads="1"/>
          </p:cNvSpPr>
          <p:nvPr/>
        </p:nvSpPr>
        <p:spPr bwMode="auto">
          <a:xfrm>
            <a:off x="1835150" y="5445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3024" name="Text Box 48"/>
          <p:cNvSpPr txBox="1">
            <a:spLocks noChangeArrowheads="1"/>
          </p:cNvSpPr>
          <p:nvPr/>
        </p:nvSpPr>
        <p:spPr bwMode="auto">
          <a:xfrm>
            <a:off x="5795963" y="55165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83025" name="Line 49"/>
          <p:cNvSpPr>
            <a:spLocks noChangeShapeType="1"/>
          </p:cNvSpPr>
          <p:nvPr/>
        </p:nvSpPr>
        <p:spPr bwMode="auto">
          <a:xfrm>
            <a:off x="2432050" y="56403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cxnSp>
        <p:nvCxnSpPr>
          <p:cNvPr id="383026" name="AutoShape 50"/>
          <p:cNvCxnSpPr>
            <a:cxnSpLocks noChangeShapeType="1"/>
            <a:stCxn id="383020" idx="7"/>
            <a:endCxn id="383021" idx="1"/>
          </p:cNvCxnSpPr>
          <p:nvPr/>
        </p:nvCxnSpPr>
        <p:spPr bwMode="auto">
          <a:xfrm rot="5400000" flipV="1">
            <a:off x="3942557" y="4993481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7" name="AutoShape 51"/>
          <p:cNvCxnSpPr>
            <a:cxnSpLocks noChangeShapeType="1"/>
            <a:stCxn id="383021" idx="3"/>
            <a:endCxn id="383020" idx="5"/>
          </p:cNvCxnSpPr>
          <p:nvPr/>
        </p:nvCxnSpPr>
        <p:spPr bwMode="auto">
          <a:xfrm rot="5400000">
            <a:off x="3942557" y="5145881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3028" name="Line 52"/>
          <p:cNvSpPr>
            <a:spLocks noChangeShapeType="1"/>
          </p:cNvSpPr>
          <p:nvPr/>
        </p:nvSpPr>
        <p:spPr bwMode="auto">
          <a:xfrm>
            <a:off x="4735513" y="56403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3029" name="Text Box 53"/>
          <p:cNvSpPr txBox="1">
            <a:spLocks noChangeArrowheads="1"/>
          </p:cNvSpPr>
          <p:nvPr/>
        </p:nvSpPr>
        <p:spPr bwMode="auto">
          <a:xfrm>
            <a:off x="3779838" y="54451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3030" name="Text Box 54"/>
          <p:cNvSpPr txBox="1">
            <a:spLocks noChangeArrowheads="1"/>
          </p:cNvSpPr>
          <p:nvPr/>
        </p:nvSpPr>
        <p:spPr bwMode="auto">
          <a:xfrm>
            <a:off x="6751638" y="5422900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  <p:sp>
        <p:nvSpPr>
          <p:cNvPr id="53" name="Oval 4"/>
          <p:cNvSpPr>
            <a:spLocks noChangeArrowheads="1"/>
          </p:cNvSpPr>
          <p:nvPr/>
        </p:nvSpPr>
        <p:spPr bwMode="auto">
          <a:xfrm>
            <a:off x="1981200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1981200" y="2998788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+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5" name="Oval 6"/>
          <p:cNvSpPr>
            <a:spLocks noChangeArrowheads="1"/>
          </p:cNvSpPr>
          <p:nvPr/>
        </p:nvSpPr>
        <p:spPr bwMode="auto">
          <a:xfrm>
            <a:off x="4429125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6" name="Oval 7"/>
          <p:cNvSpPr>
            <a:spLocks noChangeArrowheads="1"/>
          </p:cNvSpPr>
          <p:nvPr/>
        </p:nvSpPr>
        <p:spPr bwMode="auto">
          <a:xfrm>
            <a:off x="3205163" y="1774825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4429125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3205163" y="2998788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flipV="1">
            <a:off x="47164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V="1">
            <a:off x="3636963" y="2206625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>
            <a:off x="3708400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 flipH="1">
            <a:off x="248443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248443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34210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4068763" y="2998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4768850" y="2441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3781425" y="2349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3924300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3060700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2700338" y="3357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71" name="Text Box 36"/>
          <p:cNvSpPr txBox="1">
            <a:spLocks noChangeArrowheads="1"/>
          </p:cNvSpPr>
          <p:nvPr/>
        </p:nvSpPr>
        <p:spPr bwMode="auto">
          <a:xfrm>
            <a:off x="2700338" y="1557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143018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D530C-D163-474A-86E8-1E9F53ED9807}" type="slidenum">
              <a:rPr lang="de-DE" smtClean="0"/>
              <a:pPr/>
              <a:t>60</a:t>
            </a:fld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5228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QV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  <a:p>
            <a:pPr>
              <a:buFontTx/>
              <a:buNone/>
            </a:pPr>
            <a:endParaRPr lang="de-DE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de-DE" sz="2800" b="1" dirty="0" err="1" smtClean="0">
                <a:solidFill>
                  <a:schemeClr val="accent2"/>
                </a:solidFill>
                <a:sym typeface="Symbol" pitchFamily="18" charset="2"/>
              </a:rPr>
              <a:t>Runtime</a:t>
            </a:r>
            <a:r>
              <a:rPr lang="de-DE" sz="2800" b="1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endParaRPr lang="de-DE" sz="2800" b="1" dirty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DE" sz="2400" dirty="0">
                <a:sym typeface="Symbol" pitchFamily="18" charset="2"/>
              </a:rPr>
              <a:t>Q </a:t>
            </a:r>
            <a:r>
              <a:rPr lang="de-DE" sz="2400" dirty="0" err="1">
                <a:sym typeface="Symbol" pitchFamily="18" charset="2"/>
              </a:rPr>
              <a:t>BuildHeap</a:t>
            </a:r>
            <a:r>
              <a:rPr lang="de-DE" sz="2400" dirty="0">
                <a:sym typeface="Symbol" pitchFamily="18" charset="2"/>
              </a:rPr>
              <a:t>(V) </a:t>
            </a:r>
            <a:r>
              <a:rPr lang="de-DE" sz="2400" dirty="0" smtClean="0">
                <a:sym typeface="Symbol" pitchFamily="18" charset="2"/>
              </a:rPr>
              <a:t>(</a:t>
            </a:r>
            <a:r>
              <a:rPr lang="de-DE" sz="2400" dirty="0" err="1" smtClean="0">
                <a:sym typeface="Symbol" pitchFamily="18" charset="2"/>
              </a:rPr>
              <a:t>sets</a:t>
            </a:r>
            <a:r>
              <a:rPr lang="de-DE" sz="2400" dirty="0" smtClean="0">
                <a:sym typeface="Symbol" pitchFamily="18" charset="2"/>
              </a:rPr>
              <a:t> </a:t>
            </a:r>
            <a:r>
              <a:rPr lang="de-DE" sz="2400" dirty="0" err="1" smtClean="0">
                <a:sym typeface="Symbol" pitchFamily="18" charset="2"/>
              </a:rPr>
              <a:t>up</a:t>
            </a:r>
            <a:r>
              <a:rPr lang="de-DE" sz="2400" dirty="0" smtClean="0">
                <a:sym typeface="Symbol" pitchFamily="18" charset="2"/>
              </a:rPr>
              <a:t> </a:t>
            </a:r>
            <a:r>
              <a:rPr lang="de-DE" sz="2400" dirty="0" err="1" smtClean="0">
                <a:sym typeface="Symbol" pitchFamily="18" charset="2"/>
              </a:rPr>
              <a:t>heap</a:t>
            </a:r>
            <a:r>
              <a:rPr lang="de-DE" sz="2400" dirty="0" smtClean="0">
                <a:sym typeface="Symbol" pitchFamily="18" charset="2"/>
              </a:rPr>
              <a:t>):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O(|V|)</a:t>
            </a:r>
          </a:p>
          <a:p>
            <a:endParaRPr lang="de-DE" sz="2400" dirty="0">
              <a:sym typeface="Symbol" pitchFamily="18" charset="2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124575" y="2627353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7065963" y="1920916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8293100" y="190027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8301038" y="3241716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7070725" y="3249653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6410325" y="2179678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448425" y="2903578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7229475" y="2265403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439025" y="203680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7334250" y="2179678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7400925" y="2236828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7439025" y="3398878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8486775" y="2236828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464300" y="2044741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7567613" y="2424153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478588" y="3049628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8210550" y="2609891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702550" y="1663741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167563" y="2519403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61275" y="3365541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848600" y="2657516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851525" y="2597191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7153275" y="2274928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919913" y="2519403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130925" y="2873416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091363" y="3500478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08975" y="3498891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307388" y="1620878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7067550" y="1628816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815138" y="1852653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8556625" y="1870116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789738" y="3268703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8582025" y="3248066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14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D530C-D163-474A-86E8-1E9F53ED9807}" type="slidenum">
              <a:rPr lang="de-DE" smtClean="0"/>
              <a:pPr/>
              <a:t>61</a:t>
            </a:fld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QV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  <a:p>
            <a:pPr>
              <a:buFontTx/>
              <a:buNone/>
            </a:pPr>
            <a:endParaRPr lang="de-DE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de-DE" sz="2800" b="1" dirty="0" err="1" smtClean="0">
                <a:solidFill>
                  <a:schemeClr val="accent2"/>
                </a:solidFill>
                <a:sym typeface="Symbol" pitchFamily="18" charset="2"/>
              </a:rPr>
              <a:t>Runtime</a:t>
            </a:r>
            <a:r>
              <a:rPr lang="de-DE" sz="2800" b="1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endParaRPr lang="de-DE" sz="2800" b="1" dirty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DE" sz="2400" dirty="0" err="1">
                <a:sym typeface="Symbol" pitchFamily="18" charset="2"/>
              </a:rPr>
              <a:t>deleteMin</a:t>
            </a:r>
            <a:r>
              <a:rPr lang="de-DE" sz="2400" dirty="0">
                <a:sym typeface="Symbol" pitchFamily="18" charset="2"/>
              </a:rPr>
              <a:t> und </a:t>
            </a:r>
            <a:r>
              <a:rPr lang="de-DE" sz="2400" dirty="0" err="1" smtClean="0">
                <a:sym typeface="Symbol" pitchFamily="18" charset="2"/>
              </a:rPr>
              <a:t>DecreaseKey</a:t>
            </a:r>
            <a:r>
              <a:rPr lang="de-DE" sz="2400" dirty="0">
                <a:sym typeface="Symbol" pitchFamily="18" charset="2"/>
              </a:rPr>
              <a:t>: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O(log |V|)</a:t>
            </a:r>
          </a:p>
          <a:p>
            <a:endParaRPr lang="de-DE" sz="2400" dirty="0">
              <a:sym typeface="Symbol" pitchFamily="18" charset="2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29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D530C-D163-474A-86E8-1E9F53ED9807}" type="slidenum">
              <a:rPr lang="de-DE" smtClean="0"/>
              <a:pPr/>
              <a:t>62</a:t>
            </a:fld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3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QV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  <a:p>
            <a:pPr>
              <a:buFontTx/>
              <a:buNone/>
            </a:pPr>
            <a:endParaRPr lang="de-DE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de-DE" sz="2800" b="1" dirty="0" err="1" smtClean="0">
                <a:solidFill>
                  <a:schemeClr val="accent2"/>
                </a:solidFill>
                <a:sym typeface="Symbol" pitchFamily="18" charset="2"/>
              </a:rPr>
              <a:t>Runtime</a:t>
            </a:r>
            <a:r>
              <a:rPr lang="de-DE" sz="2800" b="1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endParaRPr lang="de-DE" sz="2800" b="1" dirty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DE" sz="2400" dirty="0" err="1">
                <a:sym typeface="Symbol" pitchFamily="18" charset="2"/>
              </a:rPr>
              <a:t>deleteMin</a:t>
            </a:r>
            <a:r>
              <a:rPr lang="de-DE" sz="2400" dirty="0">
                <a:sym typeface="Symbol" pitchFamily="18" charset="2"/>
              </a:rPr>
              <a:t>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|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V| </a:t>
            </a:r>
            <a:r>
              <a:rPr lang="de-DE" sz="2400" dirty="0" err="1" smtClean="0">
                <a:sym typeface="Symbol" pitchFamily="18" charset="2"/>
              </a:rPr>
              <a:t>times</a:t>
            </a:r>
            <a:r>
              <a:rPr lang="de-DE" sz="2400" dirty="0" smtClean="0">
                <a:sym typeface="Symbol" pitchFamily="18" charset="2"/>
              </a:rPr>
              <a:t>, </a:t>
            </a:r>
            <a:r>
              <a:rPr lang="de-DE" sz="2400" dirty="0" err="1" smtClean="0">
                <a:sym typeface="Symbol" pitchFamily="18" charset="2"/>
              </a:rPr>
              <a:t>DecreaseKey</a:t>
            </a:r>
            <a:r>
              <a:rPr lang="de-DE" sz="2400" dirty="0">
                <a:sym typeface="Symbol" pitchFamily="18" charset="2"/>
              </a:rPr>
              <a:t>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|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E| </a:t>
            </a:r>
            <a:r>
              <a:rPr lang="de-DE" sz="2400" dirty="0" err="1" smtClean="0">
                <a:sym typeface="Symbol" pitchFamily="18" charset="2"/>
              </a:rPr>
              <a:t>times</a:t>
            </a:r>
            <a:endParaRPr lang="de-DE" sz="2400" dirty="0">
              <a:sym typeface="Symbol" pitchFamily="18" charset="2"/>
            </a:endParaRPr>
          </a:p>
          <a:p>
            <a:endParaRPr lang="de-DE" sz="2400" dirty="0">
              <a:sym typeface="Symbol" pitchFamily="18" charset="2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124575" y="26257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7065963" y="19192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8293100" y="1898650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8301038" y="3240088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7070725" y="3248025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6410325" y="2178050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448425" y="2901950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7229475" y="226377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439025" y="20351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7334250" y="2178050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7400925" y="2235200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7439025" y="3397250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8486775" y="22352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464300" y="2043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7567613" y="24225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478588" y="3048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8210550" y="2608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702550" y="1662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16756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61275" y="3363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848600" y="2655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851525" y="2595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7153275" y="2273300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919913" y="2517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130925" y="2871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091363" y="3498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08975" y="3497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307388" y="16192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7067550" y="16271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815138" y="18510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8556625" y="1868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789738" y="32670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8582025" y="32464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86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D530C-D163-474A-86E8-1E9F53ED9807}" type="slidenum">
              <a:rPr lang="de-DE" smtClean="0"/>
              <a:pPr/>
              <a:t>63</a:t>
            </a:fld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5979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de-DE" sz="2400" dirty="0"/>
              <a:t>Dijkstra(G,w,s)</a:t>
            </a:r>
          </a:p>
          <a:p>
            <a:pPr>
              <a:buFontTx/>
              <a:buNone/>
            </a:pPr>
            <a:r>
              <a:rPr lang="de-DE" sz="2400" dirty="0"/>
              <a:t>1. </a:t>
            </a:r>
            <a:r>
              <a:rPr lang="de-DE" sz="2400" b="1" dirty="0"/>
              <a:t>for each</a:t>
            </a:r>
            <a:r>
              <a:rPr lang="de-DE" sz="2400" dirty="0"/>
              <a:t> vertex v</a:t>
            </a:r>
            <a:r>
              <a:rPr lang="de-DE" sz="2400" dirty="0">
                <a:sym typeface="Symbol" pitchFamily="18" charset="2"/>
              </a:rPr>
              <a:t></a:t>
            </a:r>
            <a:r>
              <a:rPr lang="de-DE" sz="2400" dirty="0"/>
              <a:t>V </a:t>
            </a:r>
            <a:r>
              <a:rPr lang="de-DE" sz="2400" b="1" dirty="0"/>
              <a:t>do</a:t>
            </a:r>
            <a:r>
              <a:rPr lang="de-DE" sz="2400" dirty="0"/>
              <a:t> d[v]</a:t>
            </a:r>
            <a:r>
              <a:rPr lang="de-DE" sz="2400" dirty="0">
                <a:sym typeface="Symbol" pitchFamily="18" charset="2"/>
              </a:rPr>
              <a:t></a:t>
            </a:r>
            <a:r>
              <a:rPr lang="de-DE" sz="2400" dirty="0"/>
              <a:t>; </a:t>
            </a:r>
            <a:r>
              <a:rPr lang="de-DE" sz="2400" dirty="0">
                <a:latin typeface="Symbol" pitchFamily="18" charset="2"/>
              </a:rPr>
              <a:t>p</a:t>
            </a:r>
            <a:r>
              <a:rPr lang="de-DE" sz="2400" dirty="0"/>
              <a:t>[v]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b="1" dirty="0"/>
              <a:t>nil</a:t>
            </a:r>
          </a:p>
          <a:p>
            <a:pPr>
              <a:buFontTx/>
              <a:buNone/>
            </a:pPr>
            <a:r>
              <a:rPr lang="de-DE" sz="2400" dirty="0"/>
              <a:t>2. d[s]</a:t>
            </a:r>
            <a:r>
              <a:rPr lang="de-DE" sz="2400" dirty="0">
                <a:sym typeface="Symbol" pitchFamily="18" charset="2"/>
              </a:rPr>
              <a:t></a:t>
            </a:r>
            <a:r>
              <a:rPr lang="de-DE" sz="2400" dirty="0"/>
              <a:t>0; S</a:t>
            </a:r>
            <a:r>
              <a:rPr lang="de-DE" sz="2400" dirty="0">
                <a:sym typeface="Symbol" pitchFamily="18" charset="2"/>
              </a:rPr>
              <a:t>; QV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3.</a:t>
            </a:r>
            <a:r>
              <a:rPr lang="de-DE" sz="2400" b="1" dirty="0">
                <a:sym typeface="Symbol" pitchFamily="18" charset="2"/>
              </a:rPr>
              <a:t> while</a:t>
            </a:r>
            <a:r>
              <a:rPr lang="de-DE" sz="2400" dirty="0">
                <a:sym typeface="Symbol" pitchFamily="18" charset="2"/>
              </a:rPr>
              <a:t> Q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4.     udeleteMin(Q)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5.     SS{u}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6.     </a:t>
            </a:r>
            <a:r>
              <a:rPr lang="de-DE" sz="2400" b="1" dirty="0">
                <a:sym typeface="Symbol" pitchFamily="18" charset="2"/>
              </a:rPr>
              <a:t>for each</a:t>
            </a:r>
            <a:r>
              <a:rPr lang="de-DE" sz="2400" dirty="0">
                <a:sym typeface="Symbol" pitchFamily="18" charset="2"/>
              </a:rPr>
              <a:t> vertex vAdj[u] </a:t>
            </a:r>
            <a:r>
              <a:rPr lang="de-DE" sz="2400" b="1" dirty="0">
                <a:sym typeface="Symbol" pitchFamily="18" charset="2"/>
              </a:rPr>
              <a:t>do</a:t>
            </a:r>
          </a:p>
          <a:p>
            <a:pPr>
              <a:buFontTx/>
              <a:buNone/>
            </a:pPr>
            <a:r>
              <a:rPr lang="de-DE" sz="2400" dirty="0">
                <a:sym typeface="Symbol" pitchFamily="18" charset="2"/>
              </a:rPr>
              <a:t>7.        </a:t>
            </a:r>
            <a:r>
              <a:rPr lang="de-DE" sz="2400" b="1" dirty="0">
                <a:sym typeface="Symbol" pitchFamily="18" charset="2"/>
              </a:rPr>
              <a:t>if</a:t>
            </a:r>
            <a:r>
              <a:rPr lang="de-DE" sz="2400" dirty="0">
                <a:sym typeface="Symbol" pitchFamily="18" charset="2"/>
              </a:rPr>
              <a:t> d[v]&gt;d[u]+w(u,v) </a:t>
            </a:r>
            <a:r>
              <a:rPr lang="de-DE" sz="2400" b="1" dirty="0" err="1">
                <a:sym typeface="Symbol" pitchFamily="18" charset="2"/>
              </a:rPr>
              <a:t>then</a:t>
            </a:r>
            <a:r>
              <a:rPr lang="de-DE" sz="2400" dirty="0">
                <a:sym typeface="Symbol" pitchFamily="18" charset="2"/>
              </a:rPr>
              <a:t> DK(</a:t>
            </a:r>
            <a:r>
              <a:rPr lang="de-DE" sz="2400" dirty="0" err="1">
                <a:sym typeface="Symbol" pitchFamily="18" charset="2"/>
              </a:rPr>
              <a:t>Q,v,d</a:t>
            </a:r>
            <a:r>
              <a:rPr lang="de-DE" sz="2400" dirty="0">
                <a:sym typeface="Symbol" pitchFamily="18" charset="2"/>
              </a:rPr>
              <a:t>[u]+w(</a:t>
            </a:r>
            <a:r>
              <a:rPr lang="de-DE" sz="2400" dirty="0" err="1">
                <a:sym typeface="Symbol" pitchFamily="18" charset="2"/>
              </a:rPr>
              <a:t>u,v</a:t>
            </a:r>
            <a:r>
              <a:rPr lang="de-DE" sz="2400" dirty="0">
                <a:sym typeface="Symbol" pitchFamily="18" charset="2"/>
              </a:rPr>
              <a:t>)); </a:t>
            </a:r>
            <a:r>
              <a:rPr lang="de-DE" sz="2400" dirty="0">
                <a:latin typeface="Symbol" pitchFamily="18" charset="2"/>
                <a:sym typeface="Symbol" pitchFamily="18" charset="2"/>
              </a:rPr>
              <a:t>p</a:t>
            </a:r>
            <a:r>
              <a:rPr lang="de-DE" sz="2400" dirty="0">
                <a:sym typeface="Symbol" pitchFamily="18" charset="2"/>
              </a:rPr>
              <a:t>[v]u</a:t>
            </a:r>
          </a:p>
          <a:p>
            <a:pPr>
              <a:buFontTx/>
              <a:buNone/>
            </a:pPr>
            <a:endParaRPr lang="de-DE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de-DE" sz="2400" b="1" dirty="0" err="1" smtClean="0">
                <a:solidFill>
                  <a:schemeClr val="accent2"/>
                </a:solidFill>
                <a:sym typeface="Symbol" pitchFamily="18" charset="2"/>
              </a:rPr>
              <a:t>Runtime</a:t>
            </a:r>
            <a:r>
              <a:rPr lang="de-DE" sz="2800" b="1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endParaRPr lang="de-DE" sz="2800" b="1" dirty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DE" sz="2400" dirty="0" err="1">
                <a:sym typeface="Symbol" pitchFamily="18" charset="2"/>
              </a:rPr>
              <a:t>a</a:t>
            </a:r>
            <a:r>
              <a:rPr lang="de-DE" sz="2400" dirty="0" err="1" smtClean="0">
                <a:sym typeface="Symbol" pitchFamily="18" charset="2"/>
              </a:rPr>
              <a:t>ltogether</a:t>
            </a:r>
            <a:r>
              <a:rPr lang="de-DE" sz="2400" dirty="0" smtClean="0">
                <a:sym typeface="Symbol" pitchFamily="18" charset="2"/>
              </a:rPr>
              <a:t>,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O((|V|+|E|) log |V|)</a:t>
            </a:r>
            <a:endParaRPr lang="de-DE" sz="2400" dirty="0">
              <a:sym typeface="Symbol" pitchFamily="18" charset="2"/>
            </a:endParaRPr>
          </a:p>
          <a:p>
            <a:endParaRPr lang="de-DE" sz="2400" dirty="0">
              <a:sym typeface="Symbol" pitchFamily="18" charset="2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6124575" y="262810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7065963" y="1921667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8293100" y="1901029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8301038" y="3242467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7070725" y="3250404"/>
            <a:ext cx="333375" cy="323850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6410325" y="2180429"/>
            <a:ext cx="638175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448425" y="2904329"/>
            <a:ext cx="61912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7229475" y="2266154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439025" y="2037554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7334250" y="2180429"/>
            <a:ext cx="9620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7400925" y="2237579"/>
            <a:ext cx="9334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7439025" y="3399629"/>
            <a:ext cx="8477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8486775" y="2237579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de-DE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464300" y="204549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7567613" y="242490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478588" y="305037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8210550" y="261064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702550" y="166449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167563" y="252015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61275" y="336629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848600" y="265826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851525" y="2597942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7153275" y="2275679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919913" y="252015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130925" y="287416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091363" y="350122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08975" y="3499642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307388" y="1621629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7067550" y="162956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folHlink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815138" y="1853404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8556625" y="187086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789738" y="3269454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8582025" y="3248817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606425" y="638175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558800" y="611028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04825" y="-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Paths</a:t>
            </a:r>
            <a:r>
              <a:rPr lang="de-DE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92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AE8B-DEBA-4E70-BA06-6E337B134E32}" type="slidenum">
              <a:rPr lang="de-DE"/>
              <a:pPr/>
              <a:t>64</a:t>
            </a:fld>
            <a:endParaRPr lang="de-DE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Shortest Paths </a:t>
            </a:r>
            <a:r>
              <a:rPr lang="de-DE" sz="4000" dirty="0"/>
              <a:t>in </a:t>
            </a:r>
            <a:r>
              <a:rPr lang="de-DE" sz="4000" dirty="0" smtClean="0"/>
              <a:t>Arbitrary Graphs</a:t>
            </a:r>
            <a:endParaRPr lang="de-DE" sz="4000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General Strategy: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/>
              <a:t>Initially, set </a:t>
            </a:r>
            <a:r>
              <a:rPr lang="de-DE" sz="2800" dirty="0">
                <a:solidFill>
                  <a:schemeClr val="hlink"/>
                </a:solidFill>
              </a:rPr>
              <a:t>d(s):=0</a:t>
            </a:r>
            <a:r>
              <a:rPr lang="de-DE" sz="2800" dirty="0"/>
              <a:t> </a:t>
            </a:r>
            <a:r>
              <a:rPr lang="de-DE" sz="2800" dirty="0" smtClean="0"/>
              <a:t>and </a:t>
            </a:r>
            <a:r>
              <a:rPr lang="de-DE" sz="2800" dirty="0">
                <a:solidFill>
                  <a:schemeClr val="hlink"/>
                </a:solidFill>
              </a:rPr>
              <a:t>d(v</a:t>
            </a:r>
            <a:r>
              <a:rPr lang="de-DE" sz="2800" dirty="0" smtClean="0">
                <a:solidFill>
                  <a:schemeClr val="hlink"/>
                </a:solidFill>
              </a:rPr>
              <a:t>):=</a:t>
            </a:r>
            <a:r>
              <a:rPr lang="en-US" dirty="0" smtClean="0">
                <a:solidFill>
                  <a:srgbClr val="009999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other nodes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 smtClean="0"/>
              <a:t>Visit nodes in an order that </a:t>
            </a:r>
            <a:r>
              <a:rPr lang="de-DE" sz="2800" dirty="0" smtClean="0">
                <a:solidFill>
                  <a:srgbClr val="FF0000"/>
                </a:solidFill>
              </a:rPr>
              <a:t>ensures</a:t>
            </a:r>
            <a:r>
              <a:rPr lang="de-DE" sz="2800" dirty="0" smtClean="0"/>
              <a:t> that </a:t>
            </a:r>
            <a:r>
              <a:rPr lang="de-DE" sz="2800" dirty="0" smtClean="0">
                <a:solidFill>
                  <a:srgbClr val="FF0000"/>
                </a:solidFill>
              </a:rPr>
              <a:t>at least one</a:t>
            </a:r>
            <a:r>
              <a:rPr lang="de-DE" sz="2800" dirty="0" smtClean="0"/>
              <a:t> shortest path from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</a:t>
            </a:r>
            <a:r>
              <a:rPr lang="de-DE" sz="2800" dirty="0" smtClean="0"/>
              <a:t>to every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 smtClean="0"/>
              <a:t>is visited </a:t>
            </a:r>
            <a:r>
              <a:rPr lang="de-DE" sz="2800" dirty="0" smtClean="0">
                <a:solidFill>
                  <a:srgbClr val="FF0000"/>
                </a:solidFill>
              </a:rPr>
              <a:t>in the order of its nodes</a:t>
            </a:r>
            <a:endParaRPr lang="de-DE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/>
              <a:t>For every visited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 smtClean="0"/>
              <a:t>, update distances to nodes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smtClean="0"/>
              <a:t>with </a:t>
            </a:r>
            <a:r>
              <a:rPr lang="de-DE" sz="2800" dirty="0">
                <a:solidFill>
                  <a:schemeClr val="hlink"/>
                </a:solidFill>
              </a:rPr>
              <a:t>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</a:t>
            </a:r>
            <a:r>
              <a:rPr lang="de-DE" sz="2800" dirty="0" smtClean="0"/>
              <a:t>i.e., </a:t>
            </a:r>
            <a:r>
              <a:rPr lang="de-DE" sz="2800" dirty="0">
                <a:solidFill>
                  <a:schemeClr val="hlink"/>
                </a:solidFill>
              </a:rPr>
              <a:t>d(w</a:t>
            </a:r>
            <a:r>
              <a:rPr lang="de-DE" sz="2800" dirty="0" smtClean="0">
                <a:solidFill>
                  <a:schemeClr val="hlink"/>
                </a:solidFill>
              </a:rPr>
              <a:t>):= </a:t>
            </a:r>
            <a:r>
              <a:rPr lang="de-DE" sz="2800" dirty="0">
                <a:solidFill>
                  <a:schemeClr val="hlink"/>
                </a:solidFill>
              </a:rPr>
              <a:t>min{d(w), d(v)+c(v,w)}</a:t>
            </a:r>
          </a:p>
        </p:txBody>
      </p:sp>
    </p:spTree>
    <p:extLst>
      <p:ext uri="{BB962C8B-B14F-4D97-AF65-F5344CB8AC3E}">
        <p14:creationId xmlns:p14="http://schemas.microsoft.com/office/powerpoint/2010/main" val="1934115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A76F-CEDD-4F31-8875-650F3BBFD05A}" type="slidenum">
              <a:rPr lang="de-DE"/>
              <a:pPr/>
              <a:t>65</a:t>
            </a:fld>
            <a:endParaRPr lang="de-DE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/>
              <a:t>Consider graphs with </a:t>
            </a:r>
            <a:r>
              <a:rPr lang="de-DE" sz="2800" dirty="0" smtClean="0">
                <a:solidFill>
                  <a:srgbClr val="FF0000"/>
                </a:solidFill>
              </a:rPr>
              <a:t>arbitrary</a:t>
            </a:r>
            <a:r>
              <a:rPr lang="de-DE" sz="2800" dirty="0" smtClean="0"/>
              <a:t> edge costs.</a:t>
            </a: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</a:t>
            </a:r>
            <a:r>
              <a:rPr lang="de-DE" sz="2800" dirty="0"/>
              <a:t> </a:t>
            </a:r>
            <a:r>
              <a:rPr lang="de-DE" sz="2800" dirty="0" smtClean="0"/>
              <a:t>visit nodes along a shortest path from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to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 in the right order</a:t>
            </a: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/>
              <a:t>Dijkstra´s algorithm cannot be used in this case any more.</a:t>
            </a:r>
            <a:endParaRPr lang="de-DE" sz="2800" dirty="0"/>
          </a:p>
        </p:txBody>
      </p:sp>
      <p:sp>
        <p:nvSpPr>
          <p:cNvPr id="424964" name="Oval 4"/>
          <p:cNvSpPr>
            <a:spLocks noChangeArrowheads="1"/>
          </p:cNvSpPr>
          <p:nvPr/>
        </p:nvSpPr>
        <p:spPr bwMode="auto">
          <a:xfrm>
            <a:off x="1187450" y="40052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24965" name="Oval 5"/>
          <p:cNvSpPr>
            <a:spLocks noChangeArrowheads="1"/>
          </p:cNvSpPr>
          <p:nvPr/>
        </p:nvSpPr>
        <p:spPr bwMode="auto">
          <a:xfrm>
            <a:off x="2700338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24966" name="Oval 6"/>
          <p:cNvSpPr>
            <a:spLocks noChangeArrowheads="1"/>
          </p:cNvSpPr>
          <p:nvPr/>
        </p:nvSpPr>
        <p:spPr bwMode="auto">
          <a:xfrm>
            <a:off x="4211638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24967" name="Oval 7"/>
          <p:cNvSpPr>
            <a:spLocks noChangeArrowheads="1"/>
          </p:cNvSpPr>
          <p:nvPr/>
        </p:nvSpPr>
        <p:spPr bwMode="auto">
          <a:xfrm>
            <a:off x="5724525" y="40052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24968" name="Oval 8"/>
          <p:cNvSpPr>
            <a:spLocks noChangeArrowheads="1"/>
          </p:cNvSpPr>
          <p:nvPr/>
        </p:nvSpPr>
        <p:spPr bwMode="auto">
          <a:xfrm>
            <a:off x="7237413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755650" y="4005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7885113" y="4005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24971" name="Line 11"/>
          <p:cNvSpPr>
            <a:spLocks noChangeShapeType="1"/>
          </p:cNvSpPr>
          <p:nvPr/>
        </p:nvSpPr>
        <p:spPr bwMode="auto">
          <a:xfrm>
            <a:off x="1692275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2" name="Line 12"/>
          <p:cNvSpPr>
            <a:spLocks noChangeShapeType="1"/>
          </p:cNvSpPr>
          <p:nvPr/>
        </p:nvSpPr>
        <p:spPr bwMode="auto">
          <a:xfrm>
            <a:off x="3203575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3" name="Line 13"/>
          <p:cNvSpPr>
            <a:spLocks noChangeShapeType="1"/>
          </p:cNvSpPr>
          <p:nvPr/>
        </p:nvSpPr>
        <p:spPr bwMode="auto">
          <a:xfrm>
            <a:off x="4716463" y="4221163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4" name="Line 14"/>
          <p:cNvSpPr>
            <a:spLocks noChangeShapeType="1"/>
          </p:cNvSpPr>
          <p:nvPr/>
        </p:nvSpPr>
        <p:spPr bwMode="auto">
          <a:xfrm>
            <a:off x="6229350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322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127-5751-41CF-8FCC-B3CC8ABE020A}" type="slidenum">
              <a:rPr lang="de-DE"/>
              <a:pPr/>
              <a:t>66</a:t>
            </a:fld>
            <a:endParaRPr lang="de-DE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Example: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 smtClean="0"/>
              <a:t>Node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has wrong distance value!</a:t>
            </a:r>
            <a:endParaRPr lang="de-DE" dirty="0"/>
          </a:p>
        </p:txBody>
      </p:sp>
      <p:sp>
        <p:nvSpPr>
          <p:cNvPr id="421892" name="Oval 4"/>
          <p:cNvSpPr>
            <a:spLocks noChangeArrowheads="1"/>
          </p:cNvSpPr>
          <p:nvPr/>
        </p:nvSpPr>
        <p:spPr bwMode="auto">
          <a:xfrm>
            <a:off x="2339975" y="35020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1893" name="Oval 5"/>
          <p:cNvSpPr>
            <a:spLocks noChangeArrowheads="1"/>
          </p:cNvSpPr>
          <p:nvPr/>
        </p:nvSpPr>
        <p:spPr bwMode="auto">
          <a:xfrm>
            <a:off x="3995738" y="27813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4" name="Oval 6"/>
          <p:cNvSpPr>
            <a:spLocks noChangeArrowheads="1"/>
          </p:cNvSpPr>
          <p:nvPr/>
        </p:nvSpPr>
        <p:spPr bwMode="auto">
          <a:xfrm>
            <a:off x="3924300" y="42211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5" name="Oval 7"/>
          <p:cNvSpPr>
            <a:spLocks noChangeArrowheads="1"/>
          </p:cNvSpPr>
          <p:nvPr/>
        </p:nvSpPr>
        <p:spPr bwMode="auto">
          <a:xfrm>
            <a:off x="5508625" y="35020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>
            <a:off x="2771775" y="3933825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 flipV="1">
            <a:off x="2771775" y="3070225"/>
            <a:ext cx="12239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 flipV="1">
            <a:off x="4429125" y="3862388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 flipH="1" flipV="1">
            <a:off x="4500563" y="3070225"/>
            <a:ext cx="10795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>
            <a:off x="3113088" y="424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>
            <a:off x="5076825" y="41497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-4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>
            <a:off x="5003800" y="2854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>
            <a:off x="3205163" y="2854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1904" name="Line 16"/>
          <p:cNvSpPr>
            <a:spLocks noChangeShapeType="1"/>
          </p:cNvSpPr>
          <p:nvPr/>
        </p:nvSpPr>
        <p:spPr bwMode="auto">
          <a:xfrm>
            <a:off x="2844800" y="3717925"/>
            <a:ext cx="266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>
            <a:off x="4121150" y="337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5572132" y="357187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1907" name="Text Box 19"/>
          <p:cNvSpPr txBox="1">
            <a:spLocks noChangeArrowheads="1"/>
          </p:cNvSpPr>
          <p:nvPr/>
        </p:nvSpPr>
        <p:spPr bwMode="auto">
          <a:xfrm>
            <a:off x="4071934" y="285749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1908" name="Text Box 20"/>
          <p:cNvSpPr txBox="1">
            <a:spLocks noChangeArrowheads="1"/>
          </p:cNvSpPr>
          <p:nvPr/>
        </p:nvSpPr>
        <p:spPr bwMode="auto">
          <a:xfrm>
            <a:off x="4000496" y="428625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21909" name="Text Box 21"/>
          <p:cNvSpPr txBox="1">
            <a:spLocks noChangeArrowheads="1"/>
          </p:cNvSpPr>
          <p:nvPr/>
        </p:nvSpPr>
        <p:spPr bwMode="auto">
          <a:xfrm>
            <a:off x="4071934" y="285749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1910" name="Text Box 22"/>
          <p:cNvSpPr txBox="1">
            <a:spLocks noChangeArrowheads="1"/>
          </p:cNvSpPr>
          <p:nvPr/>
        </p:nvSpPr>
        <p:spPr bwMode="auto">
          <a:xfrm>
            <a:off x="5572132" y="357187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1911" name="Text Box 23"/>
          <p:cNvSpPr txBox="1">
            <a:spLocks noChangeArrowheads="1"/>
          </p:cNvSpPr>
          <p:nvPr/>
        </p:nvSpPr>
        <p:spPr bwMode="auto">
          <a:xfrm>
            <a:off x="4479925" y="2439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421912" name="Freeform 24"/>
          <p:cNvSpPr>
            <a:spLocks/>
          </p:cNvSpPr>
          <p:nvPr/>
        </p:nvSpPr>
        <p:spPr bwMode="auto">
          <a:xfrm>
            <a:off x="2627313" y="2708275"/>
            <a:ext cx="3948112" cy="2293938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953" y="1407"/>
              </a:cxn>
              <a:cxn ang="0">
                <a:pos x="2404" y="681"/>
              </a:cxn>
              <a:cxn ang="0">
                <a:pos x="1452" y="0"/>
              </a:cxn>
            </a:cxnLst>
            <a:rect l="0" t="0" r="r" b="b"/>
            <a:pathLst>
              <a:path w="2487" h="1445">
                <a:moveTo>
                  <a:pt x="0" y="908"/>
                </a:moveTo>
                <a:cubicBezTo>
                  <a:pt x="276" y="1176"/>
                  <a:pt x="552" y="1445"/>
                  <a:pt x="953" y="1407"/>
                </a:cubicBezTo>
                <a:cubicBezTo>
                  <a:pt x="1354" y="1369"/>
                  <a:pt x="2321" y="916"/>
                  <a:pt x="2404" y="681"/>
                </a:cubicBezTo>
                <a:cubicBezTo>
                  <a:pt x="2487" y="446"/>
                  <a:pt x="1969" y="223"/>
                  <a:pt x="145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303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06" grpId="0"/>
      <p:bldP spid="421906" grpId="1"/>
      <p:bldP spid="421907" grpId="0"/>
      <p:bldP spid="421907" grpId="1"/>
      <p:bldP spid="421908" grpId="0"/>
      <p:bldP spid="421909" grpId="0"/>
      <p:bldP spid="421910" grpId="0"/>
      <p:bldP spid="4219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9D08-4C62-4308-97AB-FBCC80500485}" type="slidenum">
              <a:rPr lang="de-DE"/>
              <a:pPr/>
              <a:t>67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Strategy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  <a:r>
              <a:rPr lang="de-DE" dirty="0" smtClean="0"/>
              <a:t> visit </a:t>
            </a:r>
            <a:r>
              <a:rPr lang="de-DE" dirty="0">
                <a:solidFill>
                  <a:schemeClr val="hlink"/>
                </a:solidFill>
              </a:rPr>
              <a:t>(n-1</a:t>
            </a:r>
            <a:r>
              <a:rPr lang="de-DE" dirty="0" smtClean="0">
                <a:solidFill>
                  <a:schemeClr val="hlink"/>
                </a:solidFill>
              </a:rPr>
              <a:t>)-</a:t>
            </a:r>
            <a:r>
              <a:rPr lang="de-DE" dirty="0" smtClean="0"/>
              <a:t>times </a:t>
            </a:r>
            <a:r>
              <a:rPr lang="de-DE" dirty="0" smtClean="0">
                <a:solidFill>
                  <a:srgbClr val="FF0000"/>
                </a:solidFill>
              </a:rPr>
              <a:t>all nodes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the graph </a:t>
            </a:r>
            <a:r>
              <a:rPr lang="de-DE" dirty="0"/>
              <a:t>a</a:t>
            </a:r>
            <a:r>
              <a:rPr lang="de-DE" dirty="0" smtClean="0"/>
              <a:t>nd update distances. Then all shortest paths have been considered.</a:t>
            </a:r>
            <a:endParaRPr lang="de-DE" dirty="0"/>
          </a:p>
        </p:txBody>
      </p:sp>
      <p:sp>
        <p:nvSpPr>
          <p:cNvPr id="427012" name="Oval 4"/>
          <p:cNvSpPr>
            <a:spLocks noChangeArrowheads="1"/>
          </p:cNvSpPr>
          <p:nvPr/>
        </p:nvSpPr>
        <p:spPr bwMode="auto">
          <a:xfrm>
            <a:off x="1077913" y="423909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27013" name="Oval 5"/>
          <p:cNvSpPr>
            <a:spLocks noChangeArrowheads="1"/>
          </p:cNvSpPr>
          <p:nvPr/>
        </p:nvSpPr>
        <p:spPr bwMode="auto">
          <a:xfrm>
            <a:off x="2590800" y="423909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27014" name="Oval 6"/>
          <p:cNvSpPr>
            <a:spLocks noChangeArrowheads="1"/>
          </p:cNvSpPr>
          <p:nvPr/>
        </p:nvSpPr>
        <p:spPr bwMode="auto">
          <a:xfrm>
            <a:off x="4102100" y="423909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27015" name="Oval 7"/>
          <p:cNvSpPr>
            <a:spLocks noChangeArrowheads="1"/>
          </p:cNvSpPr>
          <p:nvPr/>
        </p:nvSpPr>
        <p:spPr bwMode="auto">
          <a:xfrm>
            <a:off x="5614988" y="423909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27016" name="Oval 8"/>
          <p:cNvSpPr>
            <a:spLocks noChangeArrowheads="1"/>
          </p:cNvSpPr>
          <p:nvPr/>
        </p:nvSpPr>
        <p:spPr bwMode="auto">
          <a:xfrm>
            <a:off x="7127875" y="423909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646113" y="423909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7775575" y="423909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27019" name="Line 11"/>
          <p:cNvSpPr>
            <a:spLocks noChangeShapeType="1"/>
          </p:cNvSpPr>
          <p:nvPr/>
        </p:nvSpPr>
        <p:spPr bwMode="auto">
          <a:xfrm>
            <a:off x="1582738" y="445499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7020" name="Line 12"/>
          <p:cNvSpPr>
            <a:spLocks noChangeShapeType="1"/>
          </p:cNvSpPr>
          <p:nvPr/>
        </p:nvSpPr>
        <p:spPr bwMode="auto">
          <a:xfrm>
            <a:off x="3094038" y="445499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7021" name="Line 13"/>
          <p:cNvSpPr>
            <a:spLocks noChangeShapeType="1"/>
          </p:cNvSpPr>
          <p:nvPr/>
        </p:nvSpPr>
        <p:spPr bwMode="auto">
          <a:xfrm>
            <a:off x="4606925" y="445499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7022" name="Line 14"/>
          <p:cNvSpPr>
            <a:spLocks noChangeShapeType="1"/>
          </p:cNvSpPr>
          <p:nvPr/>
        </p:nvSpPr>
        <p:spPr bwMode="auto">
          <a:xfrm>
            <a:off x="6119813" y="445499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7024" name="Text Box 16"/>
          <p:cNvSpPr txBox="1">
            <a:spLocks noChangeArrowheads="1"/>
          </p:cNvSpPr>
          <p:nvPr/>
        </p:nvSpPr>
        <p:spPr bwMode="auto">
          <a:xfrm>
            <a:off x="1006649" y="4814682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Run</a:t>
            </a:r>
            <a:endParaRPr lang="de-DE" dirty="0"/>
          </a:p>
        </p:txBody>
      </p:sp>
      <p:sp>
        <p:nvSpPr>
          <p:cNvPr id="427025" name="Text Box 17"/>
          <p:cNvSpPr txBox="1">
            <a:spLocks noChangeArrowheads="1"/>
          </p:cNvSpPr>
          <p:nvPr/>
        </p:nvSpPr>
        <p:spPr bwMode="auto">
          <a:xfrm>
            <a:off x="1922463" y="483440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7026" name="Text Box 18"/>
          <p:cNvSpPr txBox="1">
            <a:spLocks noChangeArrowheads="1"/>
          </p:cNvSpPr>
          <p:nvPr/>
        </p:nvSpPr>
        <p:spPr bwMode="auto">
          <a:xfrm>
            <a:off x="3454400" y="48153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4967288" y="48153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7028" name="Text Box 20"/>
          <p:cNvSpPr txBox="1">
            <a:spLocks noChangeArrowheads="1"/>
          </p:cNvSpPr>
          <p:nvPr/>
        </p:nvSpPr>
        <p:spPr bwMode="auto">
          <a:xfrm>
            <a:off x="6551613" y="481535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361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1DB2-0BB4-4DC1-99F0-C9FEFF05D8E0}" type="slidenum">
              <a:rPr lang="de-DE"/>
              <a:pPr/>
              <a:t>68</a:t>
            </a:fld>
            <a:endParaRPr lang="de-DE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Problem:</a:t>
            </a:r>
            <a:r>
              <a:rPr lang="de-DE" sz="2800" dirty="0"/>
              <a:t> </a:t>
            </a:r>
            <a:r>
              <a:rPr lang="de-DE" sz="2800" dirty="0" smtClean="0"/>
              <a:t>detection of negative cycles</a:t>
            </a: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Conclusion:</a:t>
            </a:r>
            <a:r>
              <a:rPr lang="de-DE" sz="2800" dirty="0" smtClean="0"/>
              <a:t> in a negative cycle, distance of at least one node keeps decreasing in each round, starting with a round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&lt;n</a:t>
            </a:r>
            <a:endParaRPr lang="de-DE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8036" name="Oval 4"/>
          <p:cNvSpPr>
            <a:spLocks noChangeArrowheads="1"/>
          </p:cNvSpPr>
          <p:nvPr/>
        </p:nvSpPr>
        <p:spPr bwMode="auto">
          <a:xfrm>
            <a:off x="1548383" y="306915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>
            <a:off x="3132708" y="31405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38" name="Oval 6"/>
          <p:cNvSpPr>
            <a:spLocks noChangeArrowheads="1"/>
          </p:cNvSpPr>
          <p:nvPr/>
        </p:nvSpPr>
        <p:spPr bwMode="auto">
          <a:xfrm>
            <a:off x="4644008" y="24928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39" name="Oval 7"/>
          <p:cNvSpPr>
            <a:spLocks noChangeArrowheads="1"/>
          </p:cNvSpPr>
          <p:nvPr/>
        </p:nvSpPr>
        <p:spPr bwMode="auto">
          <a:xfrm>
            <a:off x="4644008" y="393275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40" name="Oval 8"/>
          <p:cNvSpPr>
            <a:spLocks noChangeArrowheads="1"/>
          </p:cNvSpPr>
          <p:nvPr/>
        </p:nvSpPr>
        <p:spPr bwMode="auto">
          <a:xfrm>
            <a:off x="6085458" y="31405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41" name="Line 9"/>
          <p:cNvSpPr>
            <a:spLocks noChangeShapeType="1"/>
          </p:cNvSpPr>
          <p:nvPr/>
        </p:nvSpPr>
        <p:spPr bwMode="auto">
          <a:xfrm>
            <a:off x="2051620" y="3356496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2" name="Line 10"/>
          <p:cNvSpPr>
            <a:spLocks noChangeShapeType="1"/>
          </p:cNvSpPr>
          <p:nvPr/>
        </p:nvSpPr>
        <p:spPr bwMode="auto">
          <a:xfrm>
            <a:off x="3564508" y="3573984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5077395" y="3500959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H="1" flipV="1">
            <a:off x="5148833" y="2781821"/>
            <a:ext cx="10080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H="1">
            <a:off x="3564508" y="2708796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2464370" y="280087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3851845" y="38613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652070" y="378988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5652070" y="263735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28050" name="Text Box 18"/>
          <p:cNvSpPr txBox="1">
            <a:spLocks noChangeArrowheads="1"/>
          </p:cNvSpPr>
          <p:nvPr/>
        </p:nvSpPr>
        <p:spPr bwMode="auto">
          <a:xfrm>
            <a:off x="3851845" y="2492896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428052" name="Text Box 20"/>
          <p:cNvSpPr txBox="1">
            <a:spLocks noChangeArrowheads="1"/>
          </p:cNvSpPr>
          <p:nvPr/>
        </p:nvSpPr>
        <p:spPr bwMode="auto">
          <a:xfrm>
            <a:off x="3215248" y="32136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3" name="Text Box 21"/>
          <p:cNvSpPr txBox="1">
            <a:spLocks noChangeArrowheads="1"/>
          </p:cNvSpPr>
          <p:nvPr/>
        </p:nvSpPr>
        <p:spPr bwMode="auto">
          <a:xfrm>
            <a:off x="4715446" y="399943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8054" name="Text Box 22"/>
          <p:cNvSpPr txBox="1">
            <a:spLocks noChangeArrowheads="1"/>
          </p:cNvSpPr>
          <p:nvPr/>
        </p:nvSpPr>
        <p:spPr bwMode="auto">
          <a:xfrm>
            <a:off x="6144206" y="32136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5" name="Text Box 23"/>
          <p:cNvSpPr txBox="1">
            <a:spLocks noChangeArrowheads="1"/>
          </p:cNvSpPr>
          <p:nvPr/>
        </p:nvSpPr>
        <p:spPr bwMode="auto">
          <a:xfrm>
            <a:off x="4715446" y="257067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6" name="Text Box 24"/>
          <p:cNvSpPr txBox="1">
            <a:spLocks noChangeArrowheads="1"/>
          </p:cNvSpPr>
          <p:nvPr/>
        </p:nvSpPr>
        <p:spPr bwMode="auto">
          <a:xfrm>
            <a:off x="3215248" y="3213621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8057" name="Text Box 25"/>
          <p:cNvSpPr txBox="1">
            <a:spLocks noChangeArrowheads="1"/>
          </p:cNvSpPr>
          <p:nvPr/>
        </p:nvSpPr>
        <p:spPr bwMode="auto">
          <a:xfrm>
            <a:off x="4715446" y="399943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8058" name="Text Box 26"/>
          <p:cNvSpPr txBox="1">
            <a:spLocks noChangeArrowheads="1"/>
          </p:cNvSpPr>
          <p:nvPr/>
        </p:nvSpPr>
        <p:spPr bwMode="auto">
          <a:xfrm>
            <a:off x="6144206" y="3213621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272605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52" grpId="0"/>
      <p:bldP spid="428052" grpId="1"/>
      <p:bldP spid="428053" grpId="0"/>
      <p:bldP spid="428053" grpId="1"/>
      <p:bldP spid="428054" grpId="0"/>
      <p:bldP spid="428054" grpId="1"/>
      <p:bldP spid="428055" grpId="0"/>
      <p:bldP spid="428056" grpId="0"/>
      <p:bldP spid="428057" grpId="0"/>
      <p:bldP spid="42805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9EC1-953C-45F0-8461-8C774D6A7238}" type="slidenum">
              <a:rPr lang="de-DE"/>
              <a:pPr/>
              <a:t>69</a:t>
            </a:fld>
            <a:endParaRPr lang="de-DE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Lemma </a:t>
            </a:r>
            <a:r>
              <a:rPr lang="de-DE" sz="2800" dirty="0">
                <a:solidFill>
                  <a:schemeClr val="accent2"/>
                </a:solidFill>
              </a:rPr>
              <a:t>1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 smtClean="0">
                <a:solidFill>
                  <a:srgbClr val="FF0000"/>
                </a:solidFill>
              </a:rPr>
              <a:t>No decrease of a distance</a:t>
            </a:r>
            <a:r>
              <a:rPr lang="de-DE" sz="2800" dirty="0" smtClean="0"/>
              <a:t> in a round </a:t>
            </a:r>
            <a:br>
              <a:rPr lang="de-DE" sz="2800" dirty="0" smtClean="0"/>
            </a:br>
            <a:r>
              <a:rPr lang="de-DE" sz="2800" dirty="0" smtClean="0"/>
              <a:t>(i.e., </a:t>
            </a:r>
            <a:r>
              <a:rPr lang="de-DE" sz="2800" dirty="0" smtClean="0">
                <a:solidFill>
                  <a:schemeClr val="hlink"/>
                </a:solidFill>
              </a:rPr>
              <a:t>d[v</a:t>
            </a:r>
            <a:r>
              <a:rPr lang="de-DE" sz="2800" dirty="0">
                <a:solidFill>
                  <a:schemeClr val="hlink"/>
                </a:solidFill>
              </a:rPr>
              <a:t>]+c(v,w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</a:rPr>
              <a:t>d[w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):</a:t>
            </a:r>
            <a:br>
              <a:rPr lang="de-DE" sz="2800" dirty="0"/>
            </a:br>
            <a:r>
              <a:rPr lang="de-DE" sz="2800" dirty="0" smtClean="0"/>
              <a:t>Done because </a:t>
            </a:r>
            <a:r>
              <a:rPr lang="de-DE" sz="2800" dirty="0">
                <a:solidFill>
                  <a:schemeClr val="hlink"/>
                </a:solidFill>
              </a:rPr>
              <a:t>d[w</a:t>
            </a:r>
            <a:r>
              <a:rPr lang="de-DE" sz="2800" dirty="0" smtClean="0">
                <a:solidFill>
                  <a:schemeClr val="hlink"/>
                </a:solidFill>
              </a:rPr>
              <a:t>]=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 smtClean="0">
                <a:solidFill>
                  <a:schemeClr val="hlink"/>
                </a:solidFill>
              </a:rPr>
              <a:t>w</a:t>
            </a:r>
            <a:endParaRPr lang="de-DE" sz="1600" dirty="0"/>
          </a:p>
          <a:p>
            <a:r>
              <a:rPr lang="de-DE" sz="2800" dirty="0" smtClean="0">
                <a:solidFill>
                  <a:srgbClr val="FF0000"/>
                </a:solidFill>
              </a:rPr>
              <a:t>Decrease of a distance</a:t>
            </a:r>
            <a:r>
              <a:rPr lang="de-DE" sz="2800" dirty="0" smtClean="0"/>
              <a:t> even </a:t>
            </a:r>
            <a:r>
              <a:rPr lang="de-DE" sz="2800" dirty="0"/>
              <a:t>in </a:t>
            </a:r>
            <a:r>
              <a:rPr lang="de-DE" sz="2800" dirty="0" smtClean="0">
                <a:solidFill>
                  <a:schemeClr val="hlink"/>
                </a:solidFill>
              </a:rPr>
              <a:t>n</a:t>
            </a:r>
            <a:r>
              <a:rPr lang="de-DE" sz="2800" dirty="0" smtClean="0"/>
              <a:t>-th round </a:t>
            </a:r>
            <a:br>
              <a:rPr lang="de-DE" sz="2800" dirty="0" smtClean="0"/>
            </a:br>
            <a:r>
              <a:rPr lang="de-DE" sz="2800" dirty="0" smtClean="0"/>
              <a:t>(i.e., </a:t>
            </a:r>
            <a:r>
              <a:rPr lang="de-DE" sz="2800" dirty="0" smtClean="0">
                <a:solidFill>
                  <a:schemeClr val="hlink"/>
                </a:solidFill>
              </a:rPr>
              <a:t>d[v</a:t>
            </a:r>
            <a:r>
              <a:rPr lang="de-DE" sz="2800" dirty="0">
                <a:solidFill>
                  <a:schemeClr val="hlink"/>
                </a:solidFill>
              </a:rPr>
              <a:t>]+c(v,w)&lt;d[w]</a:t>
            </a:r>
            <a:r>
              <a:rPr lang="de-DE" sz="2800" dirty="0"/>
              <a:t> </a:t>
            </a:r>
            <a:r>
              <a:rPr lang="de-DE" sz="2800" dirty="0" smtClean="0"/>
              <a:t>for some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):</a:t>
            </a:r>
            <a:br>
              <a:rPr lang="de-DE" sz="2800" dirty="0"/>
            </a:br>
            <a:r>
              <a:rPr lang="de-DE" sz="2800" dirty="0" smtClean="0"/>
              <a:t>There are negative cycles for all of these nodes, so node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smtClean="0"/>
              <a:t>has </a:t>
            </a:r>
            <a:r>
              <a:rPr lang="de-DE" sz="2800" dirty="0" err="1" smtClean="0"/>
              <a:t>distance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s,w</a:t>
            </a:r>
            <a:r>
              <a:rPr lang="de-DE" sz="2800" dirty="0" smtClean="0">
                <a:solidFill>
                  <a:schemeClr val="hlink"/>
                </a:solidFill>
              </a:rPr>
              <a:t>)=-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. If this is true </a:t>
            </a:r>
            <a:r>
              <a:rPr lang="de-DE" sz="2800" dirty="0" err="1" smtClean="0"/>
              <a:t>for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, </a:t>
            </a:r>
            <a:r>
              <a:rPr lang="de-DE" sz="2800" dirty="0" smtClean="0"/>
              <a:t>then also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nodes reachable from </a:t>
            </a:r>
            <a:r>
              <a:rPr lang="de-DE" sz="2800" dirty="0" smtClean="0">
                <a:solidFill>
                  <a:schemeClr val="hlink"/>
                </a:solidFill>
              </a:rPr>
              <a:t>w</a:t>
            </a:r>
            <a:r>
              <a:rPr lang="de-DE" sz="2800" dirty="0" smtClean="0"/>
              <a:t>. </a:t>
            </a:r>
          </a:p>
          <a:p>
            <a:pPr>
              <a:buNone/>
            </a:pPr>
            <a:r>
              <a:rPr lang="de-DE" sz="2800" dirty="0" smtClean="0">
                <a:solidFill>
                  <a:schemeClr val="accent6"/>
                </a:solidFill>
              </a:rPr>
              <a:t>Proof: </a:t>
            </a:r>
            <a:r>
              <a:rPr lang="de-DE" sz="2800" dirty="0" smtClean="0"/>
              <a:t>exercise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15323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070-7048-491F-B6F1-A71D07432C92}" type="slidenum">
              <a:rPr lang="de-DE"/>
              <a:pPr/>
              <a:t>7</a:t>
            </a:fld>
            <a:endParaRPr lang="de-DE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5060" name="Text Box 36"/>
          <p:cNvSpPr txBox="1">
            <a:spLocks noChangeArrowheads="1"/>
          </p:cNvSpPr>
          <p:nvPr/>
        </p:nvSpPr>
        <p:spPr bwMode="auto">
          <a:xfrm>
            <a:off x="827088" y="1722438"/>
            <a:ext cx="73933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2800" dirty="0" smtClean="0"/>
              <a:t>Negative </a:t>
            </a:r>
            <a:r>
              <a:rPr lang="de-DE" sz="2800" dirty="0" err="1" smtClean="0"/>
              <a:t>cycle</a:t>
            </a:r>
            <a:r>
              <a:rPr lang="de-DE" sz="2800" dirty="0" smtClean="0"/>
              <a:t> </a:t>
            </a:r>
            <a:r>
              <a:rPr lang="de-DE" sz="2800" dirty="0" err="1" smtClean="0"/>
              <a:t>necessary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sufficient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br>
              <a:rPr lang="de-DE" sz="2800" dirty="0" smtClean="0"/>
            </a:br>
            <a:r>
              <a:rPr lang="de-DE" sz="2800" dirty="0" err="1" smtClean="0"/>
              <a:t>distance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85061" name="Text Box 37"/>
          <p:cNvSpPr txBox="1">
            <a:spLocks noChangeArrowheads="1"/>
          </p:cNvSpPr>
          <p:nvPr/>
        </p:nvSpPr>
        <p:spPr bwMode="auto">
          <a:xfrm>
            <a:off x="827088" y="2781300"/>
            <a:ext cx="4134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Negative </a:t>
            </a:r>
            <a:r>
              <a:rPr lang="de-DE" sz="2800" dirty="0" err="1" smtClean="0"/>
              <a:t>cycle</a:t>
            </a:r>
            <a:r>
              <a:rPr lang="de-DE" sz="2800" dirty="0" smtClean="0"/>
              <a:t> </a:t>
            </a:r>
            <a:r>
              <a:rPr lang="de-DE" sz="2800" dirty="0" err="1" smtClean="0"/>
              <a:t>sufficient</a:t>
            </a:r>
            <a:r>
              <a:rPr lang="de-DE" sz="2800" dirty="0" smtClean="0"/>
              <a:t>:</a:t>
            </a:r>
            <a:endParaRPr lang="de-DE" sz="2800" dirty="0"/>
          </a:p>
        </p:txBody>
      </p:sp>
      <p:sp>
        <p:nvSpPr>
          <p:cNvPr id="385076" name="Text Box 52"/>
          <p:cNvSpPr txBox="1">
            <a:spLocks noChangeArrowheads="1"/>
          </p:cNvSpPr>
          <p:nvPr/>
        </p:nvSpPr>
        <p:spPr bwMode="auto">
          <a:xfrm>
            <a:off x="827088" y="4724400"/>
            <a:ext cx="65710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2800" dirty="0" err="1" smtClean="0"/>
              <a:t>Cost</a:t>
            </a:r>
            <a:r>
              <a:rPr lang="de-DE" sz="2800" dirty="0" smtClean="0"/>
              <a:t> for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de-DE" sz="2800" dirty="0" smtClean="0"/>
              <a:t>-</a:t>
            </a:r>
            <a:r>
              <a:rPr lang="de-DE" sz="2800" dirty="0" err="1" smtClean="0"/>
              <a:t>fold</a:t>
            </a:r>
            <a:r>
              <a:rPr lang="de-DE" sz="2800" dirty="0" smtClean="0"/>
              <a:t> </a:t>
            </a:r>
            <a:r>
              <a:rPr lang="de-DE" sz="2800" dirty="0" err="1" smtClean="0"/>
              <a:t>traversal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:</a:t>
            </a:r>
            <a:br>
              <a:rPr lang="de-DE" sz="2800" dirty="0"/>
            </a:br>
            <a:r>
              <a:rPr lang="de-DE" sz="2800" dirty="0" smtClean="0"/>
              <a:t>                     </a:t>
            </a:r>
            <a:r>
              <a:rPr lang="de-DE" sz="2800" dirty="0" smtClean="0">
                <a:solidFill>
                  <a:schemeClr val="hlink"/>
                </a:solidFill>
              </a:rPr>
              <a:t>c(p</a:t>
            </a:r>
            <a:r>
              <a:rPr lang="de-DE" sz="2800" dirty="0">
                <a:solidFill>
                  <a:schemeClr val="hlink"/>
                </a:solidFill>
              </a:rPr>
              <a:t>) +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</a:t>
            </a:r>
            <a:r>
              <a:rPr lang="de-DE" sz="2800" dirty="0" smtClean="0">
                <a:solidFill>
                  <a:schemeClr val="hlink"/>
                </a:solidFill>
              </a:rPr>
              <a:t>c(C</a:t>
            </a:r>
            <a:r>
              <a:rPr lang="de-DE" sz="2800" dirty="0">
                <a:solidFill>
                  <a:schemeClr val="hlink"/>
                </a:solidFill>
              </a:rPr>
              <a:t>) + c(q)</a:t>
            </a:r>
          </a:p>
          <a:p>
            <a:pPr algn="l"/>
            <a:r>
              <a:rPr lang="de-DE" sz="2800" dirty="0" smtClean="0"/>
              <a:t>For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sz="2800" dirty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</a:t>
            </a:r>
            <a:r>
              <a:rPr lang="de-DE" sz="2800" dirty="0" smtClean="0"/>
              <a:t> </a:t>
            </a:r>
            <a:r>
              <a:rPr lang="de-DE" sz="2800" dirty="0" err="1" smtClean="0"/>
              <a:t>approaches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.</a:t>
            </a:r>
            <a:endParaRPr lang="de-DE" sz="2800" dirty="0">
              <a:solidFill>
                <a:schemeClr val="hlink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762125" y="3357563"/>
            <a:ext cx="6024563" cy="776287"/>
            <a:chOff x="1762125" y="3357563"/>
            <a:chExt cx="6024563" cy="776287"/>
          </a:xfrm>
        </p:grpSpPr>
        <p:sp>
          <p:nvSpPr>
            <p:cNvPr id="385062" name="Oval 38"/>
            <p:cNvSpPr>
              <a:spLocks noChangeArrowheads="1"/>
            </p:cNvSpPr>
            <p:nvPr/>
          </p:nvSpPr>
          <p:spPr bwMode="auto">
            <a:xfrm>
              <a:off x="2143125" y="3819525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5063" name="Oval 39"/>
            <p:cNvSpPr>
              <a:spLocks noChangeArrowheads="1"/>
            </p:cNvSpPr>
            <p:nvPr/>
          </p:nvSpPr>
          <p:spPr bwMode="auto">
            <a:xfrm>
              <a:off x="3078163" y="3819525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5064" name="Oval 40"/>
            <p:cNvSpPr>
              <a:spLocks noChangeArrowheads="1"/>
            </p:cNvSpPr>
            <p:nvPr/>
          </p:nvSpPr>
          <p:spPr bwMode="auto">
            <a:xfrm>
              <a:off x="4446588" y="3819525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5065" name="Oval 41"/>
            <p:cNvSpPr>
              <a:spLocks noChangeArrowheads="1"/>
            </p:cNvSpPr>
            <p:nvPr/>
          </p:nvSpPr>
          <p:spPr bwMode="auto">
            <a:xfrm>
              <a:off x="5383213" y="3819525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5066" name="Text Box 42"/>
            <p:cNvSpPr txBox="1">
              <a:spLocks noChangeArrowheads="1"/>
            </p:cNvSpPr>
            <p:nvPr/>
          </p:nvSpPr>
          <p:spPr bwMode="auto">
            <a:xfrm>
              <a:off x="1762125" y="3695700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s</a:t>
              </a:r>
            </a:p>
          </p:txBody>
        </p:sp>
        <p:sp>
          <p:nvSpPr>
            <p:cNvPr id="385067" name="Text Box 43"/>
            <p:cNvSpPr txBox="1">
              <a:spLocks noChangeArrowheads="1"/>
            </p:cNvSpPr>
            <p:nvPr/>
          </p:nvSpPr>
          <p:spPr bwMode="auto">
            <a:xfrm>
              <a:off x="5722938" y="376713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v</a:t>
              </a:r>
            </a:p>
          </p:txBody>
        </p:sp>
        <p:sp>
          <p:nvSpPr>
            <p:cNvPr id="385068" name="Line 44"/>
            <p:cNvSpPr>
              <a:spLocks noChangeShapeType="1"/>
            </p:cNvSpPr>
            <p:nvPr/>
          </p:nvSpPr>
          <p:spPr bwMode="auto">
            <a:xfrm>
              <a:off x="2359025" y="3890963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cxnSp>
          <p:nvCxnSpPr>
            <p:cNvPr id="385069" name="AutoShape 45"/>
            <p:cNvCxnSpPr>
              <a:cxnSpLocks noChangeShapeType="1"/>
              <a:stCxn id="385063" idx="7"/>
              <a:endCxn id="385064" idx="1"/>
            </p:cNvCxnSpPr>
            <p:nvPr/>
          </p:nvCxnSpPr>
          <p:spPr bwMode="auto">
            <a:xfrm rot="5400000" flipV="1">
              <a:off x="3869532" y="3244056"/>
              <a:ext cx="1588" cy="1216025"/>
            </a:xfrm>
            <a:prstGeom prst="curvedConnector3">
              <a:avLst>
                <a:gd name="adj1" fmla="val -16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85070" name="AutoShape 46"/>
            <p:cNvCxnSpPr>
              <a:cxnSpLocks noChangeShapeType="1"/>
              <a:stCxn id="385064" idx="3"/>
              <a:endCxn id="385063" idx="5"/>
            </p:cNvCxnSpPr>
            <p:nvPr/>
          </p:nvCxnSpPr>
          <p:spPr bwMode="auto">
            <a:xfrm rot="5400000">
              <a:off x="3869532" y="3396456"/>
              <a:ext cx="1588" cy="1216025"/>
            </a:xfrm>
            <a:prstGeom prst="curvedConnector3">
              <a:avLst>
                <a:gd name="adj1" fmla="val 16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5071" name="Line 47"/>
            <p:cNvSpPr>
              <a:spLocks noChangeShapeType="1"/>
            </p:cNvSpPr>
            <p:nvPr/>
          </p:nvSpPr>
          <p:spPr bwMode="auto">
            <a:xfrm flipV="1">
              <a:off x="4572000" y="37893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85072" name="Text Box 48"/>
            <p:cNvSpPr txBox="1">
              <a:spLocks noChangeArrowheads="1"/>
            </p:cNvSpPr>
            <p:nvPr/>
          </p:nvSpPr>
          <p:spPr bwMode="auto">
            <a:xfrm>
              <a:off x="3706813" y="3695700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C</a:t>
              </a:r>
            </a:p>
          </p:txBody>
        </p:sp>
        <p:sp>
          <p:nvSpPr>
            <p:cNvPr id="385073" name="Text Box 49"/>
            <p:cNvSpPr txBox="1">
              <a:spLocks noChangeArrowheads="1"/>
            </p:cNvSpPr>
            <p:nvPr/>
          </p:nvSpPr>
          <p:spPr bwMode="auto">
            <a:xfrm>
              <a:off x="6678613" y="3673475"/>
              <a:ext cx="11080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>
                  <a:solidFill>
                    <a:schemeClr val="hlink"/>
                  </a:solidFill>
                </a:rPr>
                <a:t>c(C)&lt;0</a:t>
              </a:r>
            </a:p>
          </p:txBody>
        </p:sp>
        <p:sp>
          <p:nvSpPr>
            <p:cNvPr id="385074" name="Text Box 50"/>
            <p:cNvSpPr txBox="1">
              <a:spLocks noChangeArrowheads="1"/>
            </p:cNvSpPr>
            <p:nvPr/>
          </p:nvSpPr>
          <p:spPr bwMode="auto">
            <a:xfrm>
              <a:off x="2339975" y="3500438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dirty="0" err="1" smtClean="0"/>
                <a:t>path</a:t>
              </a:r>
              <a:r>
                <a:rPr lang="de-DE" dirty="0" smtClean="0"/>
                <a:t> </a:t>
              </a:r>
              <a:r>
                <a:rPr lang="de-DE" dirty="0"/>
                <a:t>p</a:t>
              </a:r>
            </a:p>
          </p:txBody>
        </p:sp>
        <p:sp>
          <p:nvSpPr>
            <p:cNvPr id="385075" name="Text Box 51"/>
            <p:cNvSpPr txBox="1">
              <a:spLocks noChangeArrowheads="1"/>
            </p:cNvSpPr>
            <p:nvPr/>
          </p:nvSpPr>
          <p:spPr bwMode="auto">
            <a:xfrm>
              <a:off x="4427538" y="3357563"/>
              <a:ext cx="825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dirty="0" err="1" smtClean="0"/>
                <a:t>path</a:t>
              </a:r>
              <a:r>
                <a:rPr lang="de-DE" dirty="0" smtClean="0"/>
                <a:t> </a:t>
              </a:r>
              <a:r>
                <a:rPr lang="de-DE" dirty="0"/>
                <a:t>q</a:t>
              </a:r>
            </a:p>
          </p:txBody>
        </p:sp>
        <p:cxnSp>
          <p:nvCxnSpPr>
            <p:cNvPr id="385078" name="AutoShape 54"/>
            <p:cNvCxnSpPr>
              <a:cxnSpLocks noChangeShapeType="1"/>
              <a:stCxn id="385063" idx="0"/>
              <a:endCxn id="385064" idx="0"/>
            </p:cNvCxnSpPr>
            <p:nvPr/>
          </p:nvCxnSpPr>
          <p:spPr bwMode="auto">
            <a:xfrm rot="5400000" flipV="1">
              <a:off x="3869532" y="3136106"/>
              <a:ext cx="1588" cy="1368425"/>
            </a:xfrm>
            <a:prstGeom prst="curvedConnector3">
              <a:avLst>
                <a:gd name="adj1" fmla="val -23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61825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61" grpId="0"/>
      <p:bldP spid="38507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DD4E-CCE0-4AE3-B215-6F0979D0F060}" type="slidenum">
              <a:rPr lang="de-DE"/>
              <a:pPr/>
              <a:t>70</a:t>
            </a:fld>
            <a:endParaRPr lang="de-DE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BellmanFord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 smtClean="0">
                <a:solidFill>
                  <a:schemeClr val="hlink"/>
                </a:solidFill>
              </a:rPr>
              <a:t>d:=&lt;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&gt;: </a:t>
            </a:r>
            <a:r>
              <a:rPr lang="de-DE" sz="2400" dirty="0" err="1">
                <a:solidFill>
                  <a:schemeClr val="hlink"/>
                </a:solidFill>
              </a:rPr>
              <a:t>NodeArray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ℝ∪</a:t>
            </a:r>
            <a:r>
              <a:rPr lang="de-DE" sz="2400" dirty="0" smtClean="0">
                <a:solidFill>
                  <a:schemeClr val="hlink"/>
                </a:solidFill>
              </a:rPr>
              <a:t>{-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 </a:t>
            </a:r>
            <a:r>
              <a:rPr lang="de-DE" sz="2400" dirty="0" smtClean="0">
                <a:solidFill>
                  <a:schemeClr val="hlink"/>
                </a:solidFill>
              </a:rPr>
              <a:t>}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:=&lt;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 ⊥</a:t>
            </a:r>
            <a:r>
              <a:rPr lang="de-DE" sz="2400" dirty="0" smtClean="0">
                <a:solidFill>
                  <a:schemeClr val="hlink"/>
                </a:solidFill>
              </a:rPr>
              <a:t>&gt;: </a:t>
            </a:r>
            <a:r>
              <a:rPr lang="de-DE" sz="2400" dirty="0">
                <a:solidFill>
                  <a:schemeClr val="hlink"/>
                </a:solidFill>
              </a:rPr>
              <a:t>NodeArray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NodeId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d[s]:=0; parent[s]:=s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for </a:t>
            </a:r>
            <a:r>
              <a:rPr lang="de-DE" sz="2400" dirty="0">
                <a:solidFill>
                  <a:schemeClr val="hlink"/>
                </a:solidFill>
              </a:rPr>
              <a:t>i:=1</a:t>
            </a:r>
            <a:r>
              <a:rPr lang="de-DE" sz="2400" dirty="0"/>
              <a:t> to </a:t>
            </a:r>
            <a:r>
              <a:rPr lang="de-DE" sz="2400" dirty="0">
                <a:solidFill>
                  <a:schemeClr val="hlink"/>
                </a:solidFill>
              </a:rPr>
              <a:t>n-1</a:t>
            </a:r>
            <a:r>
              <a:rPr lang="de-DE" sz="2400" dirty="0"/>
              <a:t> do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update distances for </a:t>
            </a:r>
            <a:r>
              <a:rPr lang="de-DE" sz="2400" dirty="0">
                <a:solidFill>
                  <a:srgbClr val="FF0000"/>
                </a:solidFill>
              </a:rPr>
              <a:t>n-1 </a:t>
            </a:r>
            <a:r>
              <a:rPr lang="de-DE" sz="2400" dirty="0" smtClean="0">
                <a:solidFill>
                  <a:srgbClr val="FF0000"/>
                </a:solidFill>
              </a:rPr>
              <a:t>rounds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forall </a:t>
            </a:r>
            <a:r>
              <a:rPr lang="de-DE" sz="2400" dirty="0">
                <a:solidFill>
                  <a:schemeClr val="hlink"/>
                </a:solidFill>
              </a:rPr>
              <a:t>e=(</a:t>
            </a:r>
            <a:r>
              <a:rPr lang="de-DE" sz="2400" dirty="0" smtClean="0">
                <a:solidFill>
                  <a:schemeClr val="hlink"/>
                </a:solidFill>
              </a:rPr>
              <a:t>v,w)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</a:t>
            </a:r>
            <a:br>
              <a:rPr lang="de-DE" sz="2400" dirty="0"/>
            </a:br>
            <a:r>
              <a:rPr lang="de-DE" sz="2400" dirty="0"/>
              <a:t>        if </a:t>
            </a:r>
            <a:r>
              <a:rPr lang="de-DE" sz="2400" dirty="0">
                <a:solidFill>
                  <a:schemeClr val="hlink"/>
                </a:solidFill>
              </a:rPr>
              <a:t>d[w] &gt; d[v]+c(e)</a:t>
            </a:r>
            <a:r>
              <a:rPr lang="de-DE" sz="2400" dirty="0"/>
              <a:t> then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better distance?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        </a:t>
            </a:r>
            <a:r>
              <a:rPr lang="de-DE" sz="2400" dirty="0">
                <a:solidFill>
                  <a:schemeClr val="hlink"/>
                </a:solidFill>
              </a:rPr>
              <a:t>d[w]:=d[v]+c(e); parent[w]:=v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forall </a:t>
            </a:r>
            <a:r>
              <a:rPr lang="de-DE" sz="2400" dirty="0">
                <a:solidFill>
                  <a:schemeClr val="hlink"/>
                </a:solidFill>
              </a:rPr>
              <a:t>e=(v,w</a:t>
            </a:r>
            <a:r>
              <a:rPr lang="de-DE" sz="2400" dirty="0" smtClean="0">
                <a:solidFill>
                  <a:schemeClr val="hlink"/>
                </a:solidFill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 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      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still better in n-th round?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d[w] &gt; d[v]+c(e)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Procedure </a:t>
            </a:r>
            <a:r>
              <a:rPr lang="de-DE" sz="2400" dirty="0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)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set -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rgbClr val="FF0000"/>
                </a:solidFill>
              </a:rPr>
              <a:t>-distance starting with v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if </a:t>
            </a:r>
            <a:r>
              <a:rPr lang="de-DE" sz="2400" dirty="0">
                <a:solidFill>
                  <a:schemeClr val="hlink"/>
                </a:solidFill>
              </a:rPr>
              <a:t>d[v</a:t>
            </a:r>
            <a:r>
              <a:rPr lang="de-DE" sz="2400" dirty="0" smtClean="0">
                <a:solidFill>
                  <a:schemeClr val="hlink"/>
                </a:solidFill>
              </a:rPr>
              <a:t>]&gt;-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 </a:t>
            </a:r>
            <a:r>
              <a:rPr lang="de-DE" sz="2400" dirty="0" err="1"/>
              <a:t>then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d[v</a:t>
            </a:r>
            <a:r>
              <a:rPr lang="de-DE" sz="2400" dirty="0" smtClean="0">
                <a:solidFill>
                  <a:schemeClr val="hlink"/>
                </a:solidFill>
              </a:rPr>
              <a:t>]:=-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forall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v,w</a:t>
            </a:r>
            <a:r>
              <a:rPr lang="de-DE" sz="2400" dirty="0" smtClean="0">
                <a:solidFill>
                  <a:schemeClr val="hlink"/>
                </a:solidFill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7802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21C6-EFE6-4A8F-BC93-1E8A280FA635}" type="slidenum">
              <a:rPr lang="de-DE"/>
              <a:pPr/>
              <a:t>71</a:t>
            </a:fld>
            <a:endParaRPr lang="de-DE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Runtime: </a:t>
            </a:r>
            <a:r>
              <a:rPr lang="de-DE" dirty="0" smtClean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Improvements: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Check in each update round if we still have </a:t>
            </a:r>
            <a:r>
              <a:rPr lang="de-DE" dirty="0">
                <a:solidFill>
                  <a:schemeClr val="hlink"/>
                </a:solidFill>
              </a:rPr>
              <a:t>d[v]+c[v,w]&lt;d[w]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some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(v,w)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No: done!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Visit in each round only those nodes </a:t>
            </a:r>
            <a:r>
              <a:rPr lang="de-DE" dirty="0" smtClean="0">
                <a:solidFill>
                  <a:schemeClr val="hlink"/>
                </a:solidFill>
              </a:rPr>
              <a:t>w</a:t>
            </a:r>
            <a:r>
              <a:rPr lang="de-DE" dirty="0" smtClean="0"/>
              <a:t> with some edge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(v,w)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 where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d[v] </a:t>
            </a:r>
            <a:r>
              <a:rPr lang="de-DE" dirty="0" smtClean="0"/>
              <a:t>has decreased in the previous round.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660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22EA-A196-40E5-86DE-AB43BA0A0A3A}" type="slidenum">
              <a:rPr lang="de-DE"/>
              <a:pPr/>
              <a:t>72</a:t>
            </a:fld>
            <a:endParaRPr lang="de-DE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Assumption:</a:t>
            </a:r>
            <a:r>
              <a:rPr lang="de-DE" dirty="0" smtClean="0"/>
              <a:t> </a:t>
            </a:r>
            <a:r>
              <a:rPr lang="de-DE" dirty="0"/>
              <a:t>g</a:t>
            </a:r>
            <a:r>
              <a:rPr lang="de-DE" dirty="0" smtClean="0"/>
              <a:t>raph with arbitrary edge costs, but no negative cycles</a:t>
            </a:r>
            <a:endParaRPr lang="de-DE" dirty="0"/>
          </a:p>
          <a:p>
            <a:pPr>
              <a:buFontTx/>
              <a:buNone/>
            </a:pPr>
            <a:endParaRPr lang="de-DE" sz="20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Naive </a:t>
            </a:r>
            <a:r>
              <a:rPr lang="de-DE" dirty="0" smtClean="0">
                <a:solidFill>
                  <a:schemeClr val="accent2"/>
                </a:solidFill>
              </a:rPr>
              <a:t>Strategy</a:t>
            </a:r>
            <a:r>
              <a:rPr lang="de-DE" dirty="0" smtClean="0"/>
              <a:t> for a graph with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smtClean="0"/>
              <a:t>nodes: run 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de-DE" dirty="0" smtClean="0"/>
              <a:t> times </a:t>
            </a:r>
            <a:r>
              <a:rPr lang="de-DE" dirty="0"/>
              <a:t>Bellman-Ford </a:t>
            </a:r>
            <a:r>
              <a:rPr lang="de-DE" dirty="0" smtClean="0"/>
              <a:t>Algorithm (once for every node as the source)</a:t>
            </a:r>
            <a:endParaRPr lang="de-DE" dirty="0"/>
          </a:p>
          <a:p>
            <a:pPr>
              <a:buFontTx/>
              <a:buNone/>
            </a:pPr>
            <a:endParaRPr lang="de-DE" sz="2000" dirty="0"/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Runtime: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O(n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m)</a:t>
            </a:r>
          </a:p>
        </p:txBody>
      </p:sp>
    </p:spTree>
    <p:extLst>
      <p:ext uri="{BB962C8B-B14F-4D97-AF65-F5344CB8AC3E}">
        <p14:creationId xmlns:p14="http://schemas.microsoft.com/office/powerpoint/2010/main" val="2367079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3FE7-F351-41D8-A2B1-C31358DC650A}" type="slidenum">
              <a:rPr lang="de-DE"/>
              <a:pPr/>
              <a:t>73</a:t>
            </a:fld>
            <a:endParaRPr lang="de-DE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Better Strategy:</a:t>
            </a:r>
            <a:r>
              <a:rPr lang="de-DE" dirty="0" smtClean="0"/>
              <a:t> Reduce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err="1"/>
              <a:t>Bellman</a:t>
            </a:r>
            <a:r>
              <a:rPr lang="de-DE" dirty="0"/>
              <a:t>-Ford </a:t>
            </a:r>
            <a:r>
              <a:rPr lang="de-DE" dirty="0" err="1"/>
              <a:t>a</a:t>
            </a:r>
            <a:r>
              <a:rPr lang="de-DE" dirty="0" err="1" smtClean="0"/>
              <a:t>pplications</a:t>
            </a:r>
            <a:r>
              <a:rPr lang="de-DE" dirty="0" smtClean="0"/>
              <a:t> to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Dijkstra </a:t>
            </a:r>
            <a:r>
              <a:rPr lang="de-DE" dirty="0" err="1"/>
              <a:t>a</a:t>
            </a:r>
            <a:r>
              <a:rPr lang="de-DE" dirty="0" err="1" smtClean="0"/>
              <a:t>pplications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</a:t>
            </a:r>
            <a:r>
              <a:rPr lang="de-DE" dirty="0" smtClean="0"/>
              <a:t>we need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 edge costs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Solution:</a:t>
            </a:r>
            <a:r>
              <a:rPr lang="de-DE" dirty="0" smtClean="0"/>
              <a:t> convert edge costs into non-negative edge costs without changing the shortest paths (not so easy!)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757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AAF-34A3-4110-810B-0969572FBABF}" type="slidenum">
              <a:rPr lang="de-DE"/>
              <a:pPr/>
              <a:t>74</a:t>
            </a:fld>
            <a:endParaRPr lang="de-DE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Counter </a:t>
            </a:r>
            <a:r>
              <a:rPr lang="de-DE" dirty="0" err="1" smtClean="0">
                <a:solidFill>
                  <a:schemeClr val="accent2"/>
                </a:solidFill>
              </a:rPr>
              <a:t>example</a:t>
            </a:r>
            <a:r>
              <a:rPr lang="de-DE" dirty="0" smtClean="0"/>
              <a:t> to additive increase by </a:t>
            </a:r>
            <a:r>
              <a:rPr lang="de-DE" dirty="0">
                <a:solidFill>
                  <a:schemeClr val="hlink"/>
                </a:solidFill>
              </a:rPr>
              <a:t>c</a:t>
            </a:r>
            <a:r>
              <a:rPr lang="de-DE" dirty="0"/>
              <a:t>: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908175" y="2781300"/>
            <a:ext cx="1058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before</a:t>
            </a:r>
            <a:endParaRPr lang="de-DE" sz="2400" dirty="0"/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5003800" y="2781300"/>
            <a:ext cx="2863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cost </a:t>
            </a:r>
            <a:r>
              <a:rPr lang="de-DE" sz="2400" dirty="0"/>
              <a:t>+1 </a:t>
            </a:r>
            <a:r>
              <a:rPr lang="de-DE" sz="2400" dirty="0" smtClean="0"/>
              <a:t>everywhere</a:t>
            </a:r>
            <a:endParaRPr lang="de-DE" sz="2400" dirty="0"/>
          </a:p>
        </p:txBody>
      </p:sp>
      <p:sp>
        <p:nvSpPr>
          <p:cNvPr id="438278" name="Oval 6"/>
          <p:cNvSpPr>
            <a:spLocks noChangeArrowheads="1"/>
          </p:cNvSpPr>
          <p:nvPr/>
        </p:nvSpPr>
        <p:spPr bwMode="auto">
          <a:xfrm>
            <a:off x="1187450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>
            <a:off x="2266950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80" name="Oval 8"/>
          <p:cNvSpPr>
            <a:spLocks noChangeArrowheads="1"/>
          </p:cNvSpPr>
          <p:nvPr/>
        </p:nvSpPr>
        <p:spPr bwMode="auto">
          <a:xfrm>
            <a:off x="3275013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1" name="Oval 9"/>
          <p:cNvSpPr>
            <a:spLocks noChangeArrowheads="1"/>
          </p:cNvSpPr>
          <p:nvPr/>
        </p:nvSpPr>
        <p:spPr bwMode="auto">
          <a:xfrm>
            <a:off x="2195513" y="48688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V="1">
            <a:off x="1619250" y="38608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1619250" y="4581525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 flipV="1">
            <a:off x="2700338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5" name="Line 13"/>
          <p:cNvSpPr>
            <a:spLocks noChangeShapeType="1"/>
          </p:cNvSpPr>
          <p:nvPr/>
        </p:nvSpPr>
        <p:spPr bwMode="auto">
          <a:xfrm flipH="1" flipV="1">
            <a:off x="2771775" y="3860800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1527175" y="481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3059113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38288" name="Text Box 16"/>
          <p:cNvSpPr txBox="1">
            <a:spLocks noChangeArrowheads="1"/>
          </p:cNvSpPr>
          <p:nvPr/>
        </p:nvSpPr>
        <p:spPr bwMode="auto">
          <a:xfrm>
            <a:off x="30591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9" name="Text Box 17"/>
          <p:cNvSpPr txBox="1">
            <a:spLocks noChangeArrowheads="1"/>
          </p:cNvSpPr>
          <p:nvPr/>
        </p:nvSpPr>
        <p:spPr bwMode="auto">
          <a:xfrm>
            <a:off x="1763713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4932363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6011863" y="35004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7019925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5940425" y="48688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4" name="Line 22"/>
          <p:cNvSpPr>
            <a:spLocks noChangeShapeType="1"/>
          </p:cNvSpPr>
          <p:nvPr/>
        </p:nvSpPr>
        <p:spPr bwMode="auto">
          <a:xfrm flipV="1">
            <a:off x="5364163" y="38608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5" name="Line 23"/>
          <p:cNvSpPr>
            <a:spLocks noChangeShapeType="1"/>
          </p:cNvSpPr>
          <p:nvPr/>
        </p:nvSpPr>
        <p:spPr bwMode="auto">
          <a:xfrm>
            <a:off x="5364163" y="4581525"/>
            <a:ext cx="5762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6" name="Line 24"/>
          <p:cNvSpPr>
            <a:spLocks noChangeShapeType="1"/>
          </p:cNvSpPr>
          <p:nvPr/>
        </p:nvSpPr>
        <p:spPr bwMode="auto">
          <a:xfrm flipV="1">
            <a:off x="6445250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7" name="Line 25"/>
          <p:cNvSpPr>
            <a:spLocks noChangeShapeType="1"/>
          </p:cNvSpPr>
          <p:nvPr/>
        </p:nvSpPr>
        <p:spPr bwMode="auto">
          <a:xfrm flipH="1" flipV="1">
            <a:off x="6516688" y="3860800"/>
            <a:ext cx="5762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8" name="Text Box 26"/>
          <p:cNvSpPr txBox="1">
            <a:spLocks noChangeArrowheads="1"/>
          </p:cNvSpPr>
          <p:nvPr/>
        </p:nvSpPr>
        <p:spPr bwMode="auto">
          <a:xfrm>
            <a:off x="5272088" y="481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9" name="Text Box 27"/>
          <p:cNvSpPr txBox="1">
            <a:spLocks noChangeArrowheads="1"/>
          </p:cNvSpPr>
          <p:nvPr/>
        </p:nvSpPr>
        <p:spPr bwMode="auto">
          <a:xfrm>
            <a:off x="6804025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38300" name="Text Box 28"/>
          <p:cNvSpPr txBox="1">
            <a:spLocks noChangeArrowheads="1"/>
          </p:cNvSpPr>
          <p:nvPr/>
        </p:nvSpPr>
        <p:spPr bwMode="auto">
          <a:xfrm>
            <a:off x="6804025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301" name="Text Box 29"/>
          <p:cNvSpPr txBox="1">
            <a:spLocks noChangeArrowheads="1"/>
          </p:cNvSpPr>
          <p:nvPr/>
        </p:nvSpPr>
        <p:spPr bwMode="auto">
          <a:xfrm>
            <a:off x="5508625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38302" name="Line 30"/>
          <p:cNvSpPr>
            <a:spLocks noChangeShapeType="1"/>
          </p:cNvSpPr>
          <p:nvPr/>
        </p:nvSpPr>
        <p:spPr bwMode="auto">
          <a:xfrm>
            <a:off x="2698750" y="6021388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303" name="Text Box 31"/>
          <p:cNvSpPr txBox="1">
            <a:spLocks noChangeArrowheads="1"/>
          </p:cNvSpPr>
          <p:nvPr/>
        </p:nvSpPr>
        <p:spPr bwMode="auto">
          <a:xfrm>
            <a:off x="3563938" y="5805488"/>
            <a:ext cx="2133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: </a:t>
            </a:r>
            <a:r>
              <a:rPr lang="de-DE" sz="2400" dirty="0" smtClean="0"/>
              <a:t>shortest path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02490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47C-5070-4F4B-AF0C-AAEE91E7E445}" type="slidenum">
              <a:rPr lang="de-DE"/>
              <a:pPr/>
              <a:t>75</a:t>
            </a:fld>
            <a:endParaRPr lang="de-DE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Let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:</a:t>
            </a:r>
            <a:r>
              <a:rPr lang="de-DE" sz="2800" dirty="0" smtClean="0">
                <a:solidFill>
                  <a:schemeClr val="hlink"/>
                </a:solidFill>
              </a:rPr>
              <a:t>V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sz="2800" dirty="0" smtClean="0"/>
              <a:t> be a function that assigns a </a:t>
            </a:r>
            <a:r>
              <a:rPr lang="de-DE" sz="2800" dirty="0" smtClean="0">
                <a:solidFill>
                  <a:srgbClr val="FF0000"/>
                </a:solidFill>
              </a:rPr>
              <a:t>potential</a:t>
            </a:r>
            <a:r>
              <a:rPr lang="de-DE" sz="2800" dirty="0" smtClean="0"/>
              <a:t> to every node.</a:t>
            </a:r>
            <a:endParaRPr lang="de-DE" sz="2800" dirty="0"/>
          </a:p>
          <a:p>
            <a:r>
              <a:rPr lang="de-DE" sz="2800" dirty="0" smtClean="0"/>
              <a:t>The </a:t>
            </a:r>
            <a:r>
              <a:rPr lang="de-DE" sz="2800" dirty="0" smtClean="0">
                <a:solidFill>
                  <a:srgbClr val="FF0000"/>
                </a:solidFill>
              </a:rPr>
              <a:t>reduced cost</a:t>
            </a:r>
            <a:r>
              <a:rPr lang="de-DE" sz="2800" dirty="0" smtClean="0"/>
              <a:t> of </a:t>
            </a:r>
            <a:r>
              <a:rPr lang="de-DE" sz="2800" dirty="0">
                <a:solidFill>
                  <a:schemeClr val="hlink"/>
                </a:solidFill>
              </a:rPr>
              <a:t>e=(v,w)</a:t>
            </a:r>
            <a:r>
              <a:rPr lang="de-DE" sz="2800" dirty="0"/>
              <a:t> </a:t>
            </a:r>
            <a:r>
              <a:rPr lang="de-DE" sz="2800" dirty="0" smtClean="0"/>
              <a:t>is: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</a:t>
            </a:r>
            <a:r>
              <a:rPr lang="de-DE" sz="2800" dirty="0" smtClean="0"/>
              <a:t>       </a:t>
            </a:r>
            <a:r>
              <a:rPr lang="de-DE" sz="2800" dirty="0" smtClean="0">
                <a:solidFill>
                  <a:schemeClr val="hlink"/>
                </a:solidFill>
              </a:rPr>
              <a:t>r(e</a:t>
            </a:r>
            <a:r>
              <a:rPr lang="de-DE" sz="2800" dirty="0">
                <a:solidFill>
                  <a:schemeClr val="hlink"/>
                </a:solidFill>
              </a:rPr>
              <a:t>) := c(e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>
                <a:solidFill>
                  <a:schemeClr val="hlink"/>
                </a:solidFill>
              </a:rPr>
              <a:t> +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(v) </a:t>
            </a:r>
            <a:r>
              <a:rPr lang="de-DE" sz="2800" dirty="0" smtClean="0">
                <a:solidFill>
                  <a:schemeClr val="hlink"/>
                </a:solidFill>
              </a:rPr>
              <a:t>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(w)</a:t>
            </a:r>
            <a:r>
              <a:rPr lang="de-DE" sz="2800" dirty="0"/>
              <a:t> </a:t>
            </a:r>
          </a:p>
          <a:p>
            <a:endParaRPr lang="de-DE" sz="28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2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r>
              <a:rPr lang="de-DE" sz="2800" dirty="0" smtClean="0"/>
              <a:t> Let </a:t>
            </a:r>
            <a:r>
              <a:rPr lang="de-DE" sz="2800" dirty="0">
                <a:solidFill>
                  <a:schemeClr val="hlink"/>
                </a:solidFill>
              </a:rPr>
              <a:t>p</a:t>
            </a:r>
            <a:r>
              <a:rPr lang="de-DE" sz="2800" dirty="0"/>
              <a:t> </a:t>
            </a:r>
            <a:r>
              <a:rPr lang="de-DE" sz="2800" dirty="0" smtClean="0"/>
              <a:t>and </a:t>
            </a:r>
            <a:r>
              <a:rPr lang="de-DE" sz="2800" dirty="0">
                <a:solidFill>
                  <a:schemeClr val="hlink"/>
                </a:solidFill>
              </a:rPr>
              <a:t>q </a:t>
            </a:r>
            <a:r>
              <a:rPr lang="de-DE" sz="2800" dirty="0" smtClean="0"/>
              <a:t>be paths connecting the same endpoints in </a:t>
            </a:r>
            <a:r>
              <a:rPr lang="de-DE" sz="2800" dirty="0">
                <a:solidFill>
                  <a:schemeClr val="hlink"/>
                </a:solidFill>
              </a:rPr>
              <a:t>G</a:t>
            </a:r>
            <a:r>
              <a:rPr lang="de-DE" sz="2800" dirty="0"/>
              <a:t>. </a:t>
            </a:r>
            <a:r>
              <a:rPr lang="de-DE" sz="2800" dirty="0" smtClean="0"/>
              <a:t>Then </a:t>
            </a:r>
            <a:r>
              <a:rPr lang="de-DE" sz="2800" dirty="0" err="1" smtClean="0"/>
              <a:t>for</a:t>
            </a:r>
            <a:r>
              <a:rPr lang="de-DE" sz="2800" dirty="0" smtClean="0"/>
              <a:t> every potential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/>
              <a:t>: </a:t>
            </a:r>
            <a:r>
              <a:rPr lang="de-DE" sz="2800" dirty="0">
                <a:solidFill>
                  <a:schemeClr val="hlink"/>
                </a:solidFill>
              </a:rPr>
              <a:t>r(p)&lt;r(q)</a:t>
            </a:r>
            <a:r>
              <a:rPr lang="de-DE" sz="2800" dirty="0"/>
              <a:t> </a:t>
            </a:r>
            <a:r>
              <a:rPr lang="de-DE" sz="2800" dirty="0" smtClean="0"/>
              <a:t>if and only if </a:t>
            </a:r>
            <a:r>
              <a:rPr lang="de-DE" sz="2800" dirty="0">
                <a:solidFill>
                  <a:schemeClr val="hlink"/>
                </a:solidFill>
              </a:rPr>
              <a:t>c(p)&lt;c(q).</a:t>
            </a:r>
          </a:p>
        </p:txBody>
      </p:sp>
    </p:spTree>
    <p:extLst>
      <p:ext uri="{BB962C8B-B14F-4D97-AF65-F5344CB8AC3E}">
        <p14:creationId xmlns:p14="http://schemas.microsoft.com/office/powerpoint/2010/main" val="520742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DA82-BADF-499C-A0EB-08D6A9986AF8}" type="slidenum">
              <a:rPr lang="de-DE"/>
              <a:pPr/>
              <a:t>76</a:t>
            </a:fld>
            <a:endParaRPr lang="de-DE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2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r>
              <a:rPr lang="de-DE" sz="2800" dirty="0" smtClean="0"/>
              <a:t> Let </a:t>
            </a:r>
            <a:r>
              <a:rPr lang="de-DE" sz="2800" dirty="0" smtClean="0">
                <a:solidFill>
                  <a:schemeClr val="hlink"/>
                </a:solidFill>
              </a:rPr>
              <a:t>p</a:t>
            </a:r>
            <a:r>
              <a:rPr lang="de-DE" sz="2800" dirty="0" smtClean="0"/>
              <a:t> and </a:t>
            </a:r>
            <a:r>
              <a:rPr lang="de-DE" sz="2800" dirty="0" smtClean="0">
                <a:solidFill>
                  <a:schemeClr val="hlink"/>
                </a:solidFill>
              </a:rPr>
              <a:t>q </a:t>
            </a:r>
            <a:r>
              <a:rPr lang="de-DE" sz="2800" dirty="0" smtClean="0"/>
              <a:t>be paths connecting the same endpoints in </a:t>
            </a:r>
            <a:r>
              <a:rPr lang="de-DE" sz="2800" dirty="0" smtClean="0">
                <a:solidFill>
                  <a:schemeClr val="hlink"/>
                </a:solidFill>
              </a:rPr>
              <a:t>G</a:t>
            </a:r>
            <a:r>
              <a:rPr lang="de-DE" sz="2800" dirty="0" smtClean="0"/>
              <a:t>. Then </a:t>
            </a:r>
            <a:r>
              <a:rPr lang="de-DE" sz="2800" dirty="0" err="1" smtClean="0"/>
              <a:t>for</a:t>
            </a:r>
            <a:r>
              <a:rPr lang="de-DE" sz="2800" dirty="0" smtClean="0"/>
              <a:t> every potential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: </a:t>
            </a:r>
            <a:r>
              <a:rPr lang="de-DE" sz="2800" dirty="0" smtClean="0">
                <a:solidFill>
                  <a:schemeClr val="hlink"/>
                </a:solidFill>
              </a:rPr>
              <a:t>r(p)&lt;r(q)</a:t>
            </a:r>
            <a:r>
              <a:rPr lang="de-DE" sz="2800" dirty="0" smtClean="0"/>
              <a:t> if and only if </a:t>
            </a:r>
            <a:r>
              <a:rPr lang="de-DE" sz="2800" dirty="0" smtClean="0">
                <a:solidFill>
                  <a:schemeClr val="hlink"/>
                </a:solidFill>
              </a:rPr>
              <a:t>c(p)&lt;c(q).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Proof:</a:t>
            </a:r>
            <a:r>
              <a:rPr lang="de-DE" sz="2800" dirty="0" smtClean="0"/>
              <a:t> Let </a:t>
            </a:r>
            <a:r>
              <a:rPr lang="de-DE" sz="2800" dirty="0">
                <a:solidFill>
                  <a:schemeClr val="hlink"/>
                </a:solidFill>
              </a:rPr>
              <a:t>p=(v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,…,v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be an arbitrary path and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=(v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,v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>
                <a:solidFill>
                  <a:schemeClr val="hlink"/>
                </a:solidFill>
              </a:rPr>
              <a:t>i. </a:t>
            </a:r>
            <a:r>
              <a:rPr lang="de-DE" sz="2800" dirty="0" smtClean="0"/>
              <a:t>It holds: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</a:t>
            </a:r>
            <a:r>
              <a:rPr lang="de-DE" sz="2800" dirty="0" smtClean="0"/>
              <a:t>               </a:t>
            </a:r>
            <a:r>
              <a:rPr lang="de-DE" sz="2800" dirty="0" smtClean="0">
                <a:solidFill>
                  <a:schemeClr val="hlink"/>
                </a:solidFill>
              </a:rPr>
              <a:t>r(p</a:t>
            </a:r>
            <a:r>
              <a:rPr lang="de-DE" sz="2800" dirty="0">
                <a:solidFill>
                  <a:schemeClr val="hlink"/>
                </a:solidFill>
              </a:rPr>
              <a:t>) 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r(e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</a:t>
            </a:r>
            <a:r>
              <a:rPr lang="de-DE" sz="2800" dirty="0" smtClean="0">
                <a:solidFill>
                  <a:schemeClr val="hlink"/>
                </a:solidFill>
              </a:rPr>
              <a:t>                   </a:t>
            </a:r>
            <a:r>
              <a:rPr lang="de-DE" sz="2800" dirty="0">
                <a:solidFill>
                  <a:schemeClr val="hlink"/>
                </a:solidFill>
              </a:rPr>
              <a:t>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(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 + </a:t>
            </a:r>
            <a:r>
              <a:rPr lang="de-DE" sz="2800" dirty="0" smtClean="0">
                <a:solidFill>
                  <a:schemeClr val="hlink"/>
                </a:solidFill>
              </a:rPr>
              <a:t>c(e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 smtClean="0">
                <a:solidFill>
                  <a:schemeClr val="hlink"/>
                </a:solidFill>
              </a:rPr>
              <a:t>) </a:t>
            </a:r>
            <a:r>
              <a:rPr lang="de-DE" sz="2800" dirty="0">
                <a:solidFill>
                  <a:schemeClr val="hlink"/>
                </a:solidFill>
              </a:rPr>
              <a:t>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 </a:t>
            </a:r>
            <a:r>
              <a:rPr lang="de-DE" sz="2800" dirty="0" smtClean="0">
                <a:solidFill>
                  <a:schemeClr val="hlink"/>
                </a:solidFill>
              </a:rPr>
              <a:t>                  </a:t>
            </a:r>
            <a:r>
              <a:rPr lang="de-DE" sz="2800" dirty="0">
                <a:solidFill>
                  <a:schemeClr val="hlink"/>
                </a:solidFill>
              </a:rPr>
              <a:t>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) + c(p) 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302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BB57-C7DC-403A-8D11-06E84A00D071}" type="slidenum">
              <a:rPr lang="de-DE"/>
              <a:pPr/>
              <a:t>77</a:t>
            </a:fld>
            <a:endParaRPr lang="de-DE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3</a:t>
            </a:r>
            <a:r>
              <a:rPr lang="de-DE" sz="2800" dirty="0" smtClean="0">
                <a:solidFill>
                  <a:schemeClr val="accent2"/>
                </a:solidFill>
              </a:rPr>
              <a:t>:</a:t>
            </a:r>
            <a:r>
              <a:rPr lang="de-DE" sz="2800" dirty="0" smtClean="0"/>
              <a:t> Suppose that </a:t>
            </a:r>
            <a:r>
              <a:rPr lang="de-DE" sz="2800" dirty="0">
                <a:solidFill>
                  <a:schemeClr val="hlink"/>
                </a:solidFill>
              </a:rPr>
              <a:t>G</a:t>
            </a:r>
            <a:r>
              <a:rPr lang="de-DE" sz="2800" dirty="0"/>
              <a:t> </a:t>
            </a:r>
            <a:r>
              <a:rPr lang="de-DE" sz="2800" dirty="0" smtClean="0"/>
              <a:t>has no negative cycles and that all nodes can be reached from </a:t>
            </a:r>
            <a:r>
              <a:rPr lang="de-DE" sz="2800" dirty="0" smtClean="0">
                <a:solidFill>
                  <a:schemeClr val="hlink"/>
                </a:solidFill>
              </a:rPr>
              <a:t>s</a:t>
            </a:r>
            <a:r>
              <a:rPr lang="de-DE" sz="2800" dirty="0" smtClean="0"/>
              <a:t>. Let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dirty="0" smtClean="0">
                <a:solidFill>
                  <a:schemeClr val="hlink"/>
                </a:solidFill>
              </a:rPr>
              <a:t>)=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for all</a:t>
            </a:r>
            <a:r>
              <a:rPr lang="de-DE" sz="2800" dirty="0" smtClean="0">
                <a:solidFill>
                  <a:schemeClr val="hlink"/>
                </a:solidFill>
              </a:rPr>
              <a:t> v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V</a:t>
            </a:r>
            <a:r>
              <a:rPr lang="de-DE" sz="2800" dirty="0"/>
              <a:t>. </a:t>
            </a:r>
            <a:r>
              <a:rPr lang="de-DE" sz="2800" dirty="0" smtClean="0"/>
              <a:t>With this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chemeClr val="hlink"/>
                </a:solidFill>
              </a:rPr>
              <a:t>r(e)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</a:rPr>
              <a:t>0</a:t>
            </a:r>
            <a:r>
              <a:rPr lang="de-DE" sz="2800" dirty="0" smtClean="0"/>
              <a:t> for all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dirty="0"/>
              <a:t>.</a:t>
            </a:r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Proof: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 smtClean="0"/>
              <a:t>According to our assumption,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sz="2800" dirty="0" smtClean="0"/>
              <a:t> for all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</a:p>
          <a:p>
            <a:r>
              <a:rPr lang="de-DE" sz="2800" dirty="0" smtClean="0"/>
              <a:t>We know: for every edge </a:t>
            </a:r>
            <a:r>
              <a:rPr lang="de-DE" sz="2800" dirty="0">
                <a:solidFill>
                  <a:schemeClr val="hlink"/>
                </a:solidFill>
              </a:rPr>
              <a:t>e=(v,w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)+c(e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de-DE" sz="2800" dirty="0" smtClean="0"/>
              <a:t>(otherwise, we have a contradiction to the definition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/>
              <a:t>!)</a:t>
            </a:r>
            <a:endParaRPr lang="de-DE" sz="2800" dirty="0">
              <a:solidFill>
                <a:schemeClr val="hlink"/>
              </a:solidFill>
            </a:endParaRPr>
          </a:p>
          <a:p>
            <a:r>
              <a:rPr lang="de-DE" sz="2800" dirty="0" smtClean="0"/>
              <a:t>Therefore, </a:t>
            </a:r>
            <a:r>
              <a:rPr lang="de-DE" sz="2800" dirty="0">
                <a:solidFill>
                  <a:schemeClr val="hlink"/>
                </a:solidFill>
              </a:rPr>
              <a:t>r(e) =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 + c(e) -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 </a:t>
            </a:r>
            <a:r>
              <a:rPr lang="de-DE" sz="2800" dirty="0" smtClean="0">
                <a:solidFill>
                  <a:schemeClr val="hlink"/>
                </a:solidFill>
              </a:rPr>
              <a:t>0</a:t>
            </a:r>
            <a:endParaRPr lang="de-DE" sz="2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84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F617-FC64-4521-9DBD-5A2BAF3A93DF}" type="slidenum">
              <a:rPr lang="de-DE"/>
              <a:pPr/>
              <a:t>78</a:t>
            </a:fld>
            <a:endParaRPr lang="de-DE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 smtClean="0"/>
              <a:t>Create </a:t>
            </a:r>
            <a:r>
              <a:rPr lang="de-DE" sz="2800" dirty="0" smtClean="0">
                <a:solidFill>
                  <a:srgbClr val="FF0000"/>
                </a:solidFill>
              </a:rPr>
              <a:t>new</a:t>
            </a:r>
            <a:r>
              <a:rPr lang="de-DE" sz="2800" dirty="0" smtClean="0"/>
              <a:t> node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</a:t>
            </a:r>
            <a:r>
              <a:rPr lang="de-DE" sz="2800" dirty="0" smtClean="0"/>
              <a:t>and new edges </a:t>
            </a:r>
            <a:r>
              <a:rPr lang="de-DE" sz="2800" dirty="0">
                <a:solidFill>
                  <a:schemeClr val="hlink"/>
                </a:solidFill>
              </a:rPr>
              <a:t>(s,v)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 smtClean="0"/>
              <a:t>in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sz="2800" dirty="0" smtClean="0"/>
              <a:t> with </a:t>
            </a:r>
            <a:r>
              <a:rPr lang="de-DE" sz="2800" dirty="0">
                <a:solidFill>
                  <a:schemeClr val="hlink"/>
                </a:solidFill>
              </a:rPr>
              <a:t>c(s,v)=0 </a:t>
            </a:r>
            <a:r>
              <a:rPr lang="de-DE" sz="2800" dirty="0">
                <a:solidFill>
                  <a:srgbClr val="FF0000"/>
                </a:solidFill>
              </a:rPr>
              <a:t>(</a:t>
            </a:r>
            <a:r>
              <a:rPr lang="de-DE" sz="2800" dirty="0" smtClean="0">
                <a:solidFill>
                  <a:srgbClr val="FF0000"/>
                </a:solidFill>
              </a:rPr>
              <a:t>all </a:t>
            </a:r>
            <a:r>
              <a:rPr lang="de-DE" sz="2800" dirty="0" err="1" smtClean="0">
                <a:solidFill>
                  <a:srgbClr val="FF0000"/>
                </a:solidFill>
              </a:rPr>
              <a:t>nodes</a:t>
            </a:r>
            <a:r>
              <a:rPr lang="de-DE" sz="2800" dirty="0" smtClean="0">
                <a:solidFill>
                  <a:srgbClr val="FF0000"/>
                </a:solidFill>
              </a:rPr>
              <a:t> reachable!)</a:t>
            </a:r>
            <a:endParaRPr lang="de-DE" sz="28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 err="1" smtClean="0"/>
              <a:t>Compute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using </a:t>
            </a:r>
            <a:r>
              <a:rPr lang="de-DE" sz="2800" dirty="0">
                <a:solidFill>
                  <a:schemeClr val="accent2"/>
                </a:solidFill>
              </a:rPr>
              <a:t>Bellman-Ford </a:t>
            </a:r>
            <a:r>
              <a:rPr lang="de-DE" sz="2800" dirty="0"/>
              <a:t>a</a:t>
            </a:r>
            <a:r>
              <a:rPr lang="de-DE" sz="2800" dirty="0" smtClean="0"/>
              <a:t>nd set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dirty="0" smtClean="0">
                <a:solidFill>
                  <a:schemeClr val="hlink"/>
                </a:solidFill>
              </a:rPr>
              <a:t>):=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 smtClean="0"/>
              <a:t>Compute the reduced costs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r(e)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 smtClean="0"/>
              <a:t>Compute for all nodes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 smtClean="0"/>
              <a:t>the </a:t>
            </a:r>
            <a:r>
              <a:rPr lang="de-DE" sz="2800" dirty="0" err="1" smtClean="0"/>
              <a:t>distances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using </a:t>
            </a:r>
            <a:r>
              <a:rPr lang="de-DE" sz="2800" dirty="0">
                <a:solidFill>
                  <a:schemeClr val="accent2"/>
                </a:solidFill>
              </a:rPr>
              <a:t>Dijkstra </a:t>
            </a:r>
            <a:r>
              <a:rPr lang="de-DE" sz="2800" dirty="0" smtClean="0"/>
              <a:t>with the reduced costs on graph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FF0000"/>
                </a:solidFill>
              </a:rPr>
              <a:t>without node </a:t>
            </a:r>
            <a:r>
              <a:rPr lang="de-DE" sz="2800" dirty="0">
                <a:solidFill>
                  <a:srgbClr val="FF0000"/>
                </a:solidFill>
              </a:rPr>
              <a:t>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 smtClean="0"/>
              <a:t>Compute the correct </a:t>
            </a:r>
            <a:r>
              <a:rPr lang="de-DE" sz="2800" dirty="0" err="1" smtClean="0"/>
              <a:t>distances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via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v,w</a:t>
            </a:r>
            <a:r>
              <a:rPr lang="de-DE" sz="2800" dirty="0" smtClean="0">
                <a:solidFill>
                  <a:schemeClr val="hlink"/>
                </a:solidFill>
              </a:rPr>
              <a:t>):=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)+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(w)-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(v)</a:t>
            </a: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7236296" y="3834045"/>
            <a:ext cx="1444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>
            <a:off x="2446784" y="5454225"/>
            <a:ext cx="14401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019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nimBg="1"/>
      <p:bldP spid="44032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262A-4326-4EA7-A868-4239514759F6}" type="slidenum">
              <a:rPr lang="de-DE"/>
              <a:pPr/>
              <a:t>79</a:t>
            </a:fld>
            <a:endParaRPr lang="de-DE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1692275" y="37179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771775" y="30686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3779838" y="3717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700338" y="44370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 flipV="1">
            <a:off x="2124075" y="34290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>
            <a:off x="2124075" y="4149725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1" name="Line 11"/>
          <p:cNvSpPr>
            <a:spLocks noChangeShapeType="1"/>
          </p:cNvSpPr>
          <p:nvPr/>
        </p:nvSpPr>
        <p:spPr bwMode="auto">
          <a:xfrm flipV="1">
            <a:off x="3205163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 flipH="1" flipV="1">
            <a:off x="3276600" y="3429000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2032000" y="438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4" name="Text Box 14"/>
          <p:cNvSpPr txBox="1">
            <a:spLocks noChangeArrowheads="1"/>
          </p:cNvSpPr>
          <p:nvPr/>
        </p:nvSpPr>
        <p:spPr bwMode="auto">
          <a:xfrm>
            <a:off x="3563938" y="4365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5695" name="Text Box 15"/>
          <p:cNvSpPr txBox="1">
            <a:spLocks noChangeArrowheads="1"/>
          </p:cNvSpPr>
          <p:nvPr/>
        </p:nvSpPr>
        <p:spPr bwMode="auto">
          <a:xfrm>
            <a:off x="35639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6" name="Text Box 16"/>
          <p:cNvSpPr txBox="1">
            <a:spLocks noChangeArrowheads="1"/>
          </p:cNvSpPr>
          <p:nvPr/>
        </p:nvSpPr>
        <p:spPr bwMode="auto">
          <a:xfrm>
            <a:off x="2268538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697" name="Oval 17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98" name="Oval 18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99" name="Oval 19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700" name="Oval 20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707" name="Freeform 2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08" name="Freeform 2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09" name="Freeform 2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0" name="Freeform 3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1" name="Text Box 31"/>
          <p:cNvSpPr txBox="1">
            <a:spLocks noChangeArrowheads="1"/>
          </p:cNvSpPr>
          <p:nvPr/>
        </p:nvSpPr>
        <p:spPr bwMode="auto">
          <a:xfrm>
            <a:off x="2108411" y="1844675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>
            <a:off x="4859338" y="3933825"/>
            <a:ext cx="10810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714" name="Text Box 34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5" name="Text Box 3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007374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1CA0-F5AB-4A3E-BFB8-E43580A792C4}" type="slidenum">
              <a:rPr lang="de-DE"/>
              <a:pPr/>
              <a:t>8</a:t>
            </a:fld>
            <a:endParaRPr lang="de-DE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827088" y="1722438"/>
            <a:ext cx="7660347" cy="85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2400" dirty="0" smtClean="0"/>
              <a:t>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err="1" smtClean="0"/>
              <a:t>necessary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sufficient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 </a:t>
            </a:r>
            <a:br>
              <a:rPr lang="de-DE" sz="2400" dirty="0" smtClean="0"/>
            </a:b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827088" y="2781300"/>
            <a:ext cx="78870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2400" dirty="0" smtClean="0"/>
              <a:t>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err="1" smtClean="0"/>
              <a:t>necessary</a:t>
            </a:r>
            <a:r>
              <a:rPr lang="de-DE" sz="2400" dirty="0" smtClean="0"/>
              <a:t>:</a:t>
            </a:r>
            <a:endParaRPr lang="de-DE" sz="2400" dirty="0"/>
          </a:p>
          <a:p>
            <a:pPr algn="l">
              <a:buFontTx/>
              <a:buChar char="•"/>
            </a:pP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l</a:t>
            </a:r>
            <a:r>
              <a:rPr lang="de-DE" sz="2400" dirty="0"/>
              <a:t>: </a:t>
            </a:r>
            <a:r>
              <a:rPr lang="de-DE" sz="2400" dirty="0" smtClean="0"/>
              <a:t>minimal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smtClean="0">
                <a:solidFill>
                  <a:srgbClr val="FF0000"/>
                </a:solidFill>
              </a:rPr>
              <a:t>simple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  <a:p>
            <a:pPr algn="l"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err="1" smtClean="0"/>
              <a:t>suppose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 </a:t>
            </a:r>
            <a:r>
              <a:rPr lang="de-DE" sz="2400" dirty="0" smtClean="0">
                <a:solidFill>
                  <a:srgbClr val="FF0000"/>
                </a:solidFill>
              </a:rPr>
              <a:t>non-simple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p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v</a:t>
            </a:r>
            <a:r>
              <a:rPr lang="de-DE" sz="2400" dirty="0" smtClean="0"/>
              <a:t> with </a:t>
            </a:r>
            <a:br>
              <a:rPr lang="de-DE" sz="2400" dirty="0" smtClean="0"/>
            </a:br>
            <a:r>
              <a:rPr lang="de-DE" sz="2400" dirty="0" smtClean="0"/>
              <a:t> 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c(r)&lt;l</a:t>
            </a:r>
          </a:p>
          <a:p>
            <a:pPr algn="l">
              <a:buFontTx/>
              <a:buChar char="•"/>
            </a:pP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p</a:t>
            </a:r>
            <a:r>
              <a:rPr lang="de-DE" sz="2400" dirty="0" smtClean="0"/>
              <a:t> non-simple: </a:t>
            </a:r>
            <a:r>
              <a:rPr lang="de-DE" sz="2400" dirty="0" err="1" smtClean="0"/>
              <a:t>continuously</a:t>
            </a:r>
            <a:r>
              <a:rPr lang="de-DE" sz="2400" dirty="0" smtClean="0"/>
              <a:t> </a:t>
            </a:r>
            <a:r>
              <a:rPr lang="de-DE" sz="2400" dirty="0" err="1" smtClean="0"/>
              <a:t>remove</a:t>
            </a:r>
            <a:r>
              <a:rPr lang="de-DE" sz="2400" dirty="0" smtClean="0"/>
              <a:t> a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400" dirty="0" smtClean="0"/>
              <a:t> </a:t>
            </a:r>
            <a:r>
              <a:rPr lang="de-DE" sz="2400" dirty="0" err="1" smtClean="0"/>
              <a:t>till</a:t>
            </a:r>
            <a:r>
              <a:rPr lang="de-DE" sz="2400" dirty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 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left</a:t>
            </a:r>
            <a:r>
              <a:rPr lang="de-DE" sz="2400" dirty="0" smtClean="0"/>
              <a:t> with a simple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p´</a:t>
            </a:r>
            <a:endParaRPr lang="de-DE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c(p) </a:t>
            </a:r>
            <a:r>
              <a:rPr lang="de-DE" sz="2400" dirty="0">
                <a:solidFill>
                  <a:schemeClr val="hlink"/>
                </a:solidFill>
              </a:rPr>
              <a:t>&lt; </a:t>
            </a:r>
            <a:r>
              <a:rPr lang="de-DE" sz="2400" dirty="0" smtClean="0">
                <a:solidFill>
                  <a:schemeClr val="hlink"/>
                </a:solidFill>
              </a:rPr>
              <a:t>l </a:t>
            </a:r>
            <a:r>
              <a:rPr lang="de-DE" sz="2400" dirty="0" smtClean="0"/>
              <a:t>but </a:t>
            </a:r>
            <a:r>
              <a:rPr lang="de-DE" sz="2400" dirty="0" smtClean="0">
                <a:solidFill>
                  <a:schemeClr val="hlink"/>
                </a:solidFill>
              </a:rPr>
              <a:t>c(p´)</a:t>
            </a:r>
            <a:r>
              <a:rPr lang="de-DE" sz="24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</a:t>
            </a:r>
            <a:r>
              <a:rPr lang="de-DE" sz="2400" dirty="0" smtClean="0">
                <a:solidFill>
                  <a:schemeClr val="hlink"/>
                </a:solidFill>
              </a:rPr>
              <a:t>l </a:t>
            </a:r>
            <a:r>
              <a:rPr lang="de-DE" sz="2400" dirty="0" smtClean="0"/>
              <a:t>due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definition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l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   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a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400" dirty="0" smtClean="0"/>
              <a:t> with </a:t>
            </a:r>
            <a:r>
              <a:rPr lang="de-DE" sz="2400" dirty="0" smtClean="0">
                <a:solidFill>
                  <a:schemeClr val="hlink"/>
                </a:solidFill>
              </a:rPr>
              <a:t>c(C</a:t>
            </a:r>
            <a:r>
              <a:rPr lang="de-DE" sz="2400" dirty="0">
                <a:solidFill>
                  <a:schemeClr val="hlink"/>
                </a:solidFill>
              </a:rPr>
              <a:t>)&lt;0</a:t>
            </a:r>
          </a:p>
        </p:txBody>
      </p:sp>
    </p:spTree>
    <p:extLst>
      <p:ext uri="{BB962C8B-B14F-4D97-AF65-F5344CB8AC3E}">
        <p14:creationId xmlns:p14="http://schemas.microsoft.com/office/powerpoint/2010/main" val="3279372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8343-078C-4B81-B808-3B8D044517F7}" type="slidenum">
              <a:rPr lang="de-DE"/>
              <a:pPr/>
              <a:t>80</a:t>
            </a:fld>
            <a:endParaRPr lang="de-DE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6719" name="Oval 15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6720" name="Oval 16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6721" name="Oval 17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6722" name="Oval 18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6723" name="Freeform 19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4" name="Freeform 20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5" name="Freeform 21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6" name="Freeform 22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417307" y="1628775"/>
            <a:ext cx="5262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Step </a:t>
            </a:r>
            <a:r>
              <a:rPr lang="en-US" sz="3200" dirty="0"/>
              <a:t>1: </a:t>
            </a:r>
            <a:r>
              <a:rPr lang="en-US" sz="3200" dirty="0" smtClean="0"/>
              <a:t>create new source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6729" name="Text Box 25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6733" name="Line 29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4" name="Line 30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5" name="Line 31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6" name="Line 32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7" name="Text Box 33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9" name="Text Box 35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40" name="Text Box 36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67252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C8A6-EDDA-4FE6-84F3-8BFE75F40A03}" type="slidenum">
              <a:rPr lang="de-DE"/>
              <a:pPr/>
              <a:t>81</a:t>
            </a:fld>
            <a:endParaRPr lang="de-DE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7731" name="Oval 3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7732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7733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7734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7735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7736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7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8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9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241074" y="1628775"/>
            <a:ext cx="5923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Step </a:t>
            </a:r>
            <a:r>
              <a:rPr lang="en-US" sz="3200" dirty="0"/>
              <a:t>2: </a:t>
            </a:r>
            <a:r>
              <a:rPr lang="en-US" sz="3200" dirty="0" smtClean="0"/>
              <a:t>apply Bellman-Ford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457741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7742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3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4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7745" name="Line 17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6" name="Line 18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7" name="Line 19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9" name="Text Box 21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0" name="Text Box 22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1" name="Text Box 23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2" name="Text Box 24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3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57754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57755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</p:spTree>
    <p:extLst>
      <p:ext uri="{BB962C8B-B14F-4D97-AF65-F5344CB8AC3E}">
        <p14:creationId xmlns:p14="http://schemas.microsoft.com/office/powerpoint/2010/main" val="3873167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A18-380A-4776-AD4A-AF95F00F5329}" type="slidenum">
              <a:rPr lang="de-DE"/>
              <a:pPr/>
              <a:t>82</a:t>
            </a:fld>
            <a:endParaRPr lang="de-DE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9780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9781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9782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9783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9784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5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6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7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8" name="Text Box 12"/>
          <p:cNvSpPr txBox="1">
            <a:spLocks noChangeArrowheads="1"/>
          </p:cNvSpPr>
          <p:nvPr/>
        </p:nvSpPr>
        <p:spPr bwMode="auto">
          <a:xfrm>
            <a:off x="314325" y="1628775"/>
            <a:ext cx="55515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dirty="0" smtClean="0"/>
              <a:t>Step </a:t>
            </a:r>
            <a:r>
              <a:rPr lang="en-US" sz="3200" dirty="0"/>
              <a:t>3</a:t>
            </a:r>
            <a:r>
              <a:rPr lang="en-US" sz="3200" dirty="0" smtClean="0"/>
              <a:t>: compute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r(e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3200" dirty="0" smtClean="0"/>
              <a:t>-values</a:t>
            </a:r>
            <a:endParaRPr lang="en-US" sz="3200" dirty="0"/>
          </a:p>
          <a:p>
            <a:endParaRPr lang="de-DE" sz="3200" dirty="0"/>
          </a:p>
          <a:p>
            <a:pPr algn="l"/>
            <a:r>
              <a:rPr lang="de-DE" sz="3200" dirty="0" smtClean="0"/>
              <a:t>The </a:t>
            </a:r>
            <a:r>
              <a:rPr lang="de-DE" sz="3200" dirty="0" smtClean="0">
                <a:solidFill>
                  <a:srgbClr val="FF0000"/>
                </a:solidFill>
              </a:rPr>
              <a:t>reduced cost</a:t>
            </a:r>
            <a:r>
              <a:rPr lang="de-DE" sz="3200" dirty="0" smtClean="0"/>
              <a:t> of </a:t>
            </a:r>
            <a:r>
              <a:rPr lang="de-DE" sz="3200" dirty="0" smtClean="0">
                <a:solidFill>
                  <a:schemeClr val="hlink"/>
                </a:solidFill>
              </a:rPr>
              <a:t>e</a:t>
            </a:r>
            <a:r>
              <a:rPr lang="de-DE" sz="3200" dirty="0">
                <a:solidFill>
                  <a:schemeClr val="hlink"/>
                </a:solidFill>
              </a:rPr>
              <a:t>=(v,w)</a:t>
            </a:r>
            <a:r>
              <a:rPr lang="de-DE" sz="3200" dirty="0"/>
              <a:t> </a:t>
            </a:r>
            <a:endParaRPr lang="de-DE" sz="3200" dirty="0" smtClean="0"/>
          </a:p>
          <a:p>
            <a:pPr algn="l"/>
            <a:r>
              <a:rPr lang="de-DE" sz="3200" dirty="0" smtClean="0"/>
              <a:t>is: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     </a:t>
            </a:r>
            <a:r>
              <a:rPr lang="de-DE" sz="3200" dirty="0" smtClean="0">
                <a:solidFill>
                  <a:schemeClr val="hlink"/>
                </a:solidFill>
              </a:rPr>
              <a:t>r(e</a:t>
            </a:r>
            <a:r>
              <a:rPr lang="de-DE" sz="3200" dirty="0">
                <a:solidFill>
                  <a:schemeClr val="hlink"/>
                </a:solidFill>
              </a:rPr>
              <a:t>) := 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(v) + c(e) - 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(w)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459789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9790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791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9792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801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59802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59803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9804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</p:spTree>
    <p:extLst>
      <p:ext uri="{BB962C8B-B14F-4D97-AF65-F5344CB8AC3E}">
        <p14:creationId xmlns:p14="http://schemas.microsoft.com/office/powerpoint/2010/main" val="3386392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2A0F-A2AE-471F-907C-2E0193A9DE90}" type="slidenum">
              <a:rPr lang="de-DE"/>
              <a:pPr/>
              <a:t>83</a:t>
            </a:fld>
            <a:endParaRPr lang="de-DE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60803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0804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05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0806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0807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08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09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10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11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55370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dirty="0" smtClean="0"/>
              <a:t>Step </a:t>
            </a:r>
            <a:r>
              <a:rPr lang="en-US" sz="3200" dirty="0"/>
              <a:t>4: </a:t>
            </a:r>
            <a:r>
              <a:rPr lang="en-US" sz="3200" dirty="0" smtClean="0"/>
              <a:t>compute all distances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3200" dirty="0" smtClean="0">
                <a:solidFill>
                  <a:schemeClr val="hlink"/>
                </a:solidFill>
              </a:rPr>
              <a:t>(</a:t>
            </a:r>
            <a:r>
              <a:rPr lang="en-US" sz="3200" dirty="0" err="1" smtClean="0">
                <a:solidFill>
                  <a:schemeClr val="hlink"/>
                </a:solidFill>
              </a:rPr>
              <a:t>v,w</a:t>
            </a:r>
            <a:r>
              <a:rPr lang="en-US" sz="3200" dirty="0">
                <a:solidFill>
                  <a:schemeClr val="hlink"/>
                </a:solidFill>
              </a:rPr>
              <a:t>)</a:t>
            </a:r>
            <a:r>
              <a:rPr lang="en-US" sz="3200" dirty="0"/>
              <a:t> via Dijkstra</a:t>
            </a:r>
            <a:endParaRPr lang="de-DE" sz="3200" dirty="0"/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0813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4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0815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6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60817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60818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0819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  <p:sp>
        <p:nvSpPr>
          <p:cNvPr id="460820" name="Line 20"/>
          <p:cNvSpPr>
            <a:spLocks noChangeShapeType="1"/>
          </p:cNvSpPr>
          <p:nvPr/>
        </p:nvSpPr>
        <p:spPr bwMode="auto">
          <a:xfrm>
            <a:off x="457200" y="2203450"/>
            <a:ext cx="1428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aphicFrame>
        <p:nvGraphicFramePr>
          <p:cNvPr id="46087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2094"/>
              </p:ext>
            </p:extLst>
          </p:nvPr>
        </p:nvGraphicFramePr>
        <p:xfrm>
          <a:off x="1476375" y="2997200"/>
          <a:ext cx="3624263" cy="2608264"/>
        </p:xfrm>
        <a:graphic>
          <a:graphicData uri="http://schemas.openxmlformats.org/drawingml/2006/table">
            <a:tbl>
              <a:tblPr/>
              <a:tblGrid>
                <a:gridCol w="725488"/>
                <a:gridCol w="723900"/>
                <a:gridCol w="725487"/>
                <a:gridCol w="723900"/>
                <a:gridCol w="725488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sym typeface="Symbol" pitchFamily="18" charset="2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72" name="Line 72"/>
          <p:cNvSpPr>
            <a:spLocks noChangeShapeType="1"/>
          </p:cNvSpPr>
          <p:nvPr/>
        </p:nvSpPr>
        <p:spPr bwMode="auto">
          <a:xfrm>
            <a:off x="1763713" y="306896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22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0DE4-0C4A-449A-97A4-D51275157FFD}" type="slidenum">
              <a:rPr lang="de-DE"/>
              <a:pPr/>
              <a:t>84</a:t>
            </a:fld>
            <a:endParaRPr lang="de-DE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61827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1829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1830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1831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2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3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4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5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47163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/>
            <a:r>
              <a:rPr lang="en-US" sz="3200" dirty="0" smtClean="0"/>
              <a:t>Step </a:t>
            </a:r>
            <a:r>
              <a:rPr lang="en-US" sz="3200" dirty="0"/>
              <a:t>5: </a:t>
            </a:r>
            <a:r>
              <a:rPr lang="en-US" sz="3200" dirty="0" smtClean="0"/>
              <a:t>compute correct</a:t>
            </a:r>
          </a:p>
          <a:p>
            <a:pPr marL="342900" indent="-342900" algn="l"/>
            <a:r>
              <a:rPr lang="en-US" sz="3200" dirty="0" smtClean="0"/>
              <a:t>distances via the formula</a:t>
            </a:r>
            <a:endParaRPr lang="de-DE" sz="3200" dirty="0"/>
          </a:p>
          <a:p>
            <a:pPr marL="342900" indent="-342900" algn="l"/>
            <a:r>
              <a:rPr lang="de-DE" sz="3200" dirty="0" smtClean="0">
                <a:solidFill>
                  <a:schemeClr val="hlink"/>
                </a:solidFill>
                <a:latin typeface="Symbol" panose="05050102010706020507" pitchFamily="18" charset="2"/>
                <a:sym typeface="Symbol" pitchFamily="18" charset="2"/>
              </a:rPr>
              <a:t>d</a:t>
            </a:r>
            <a:r>
              <a:rPr lang="de-DE" sz="3200" dirty="0" smtClean="0">
                <a:solidFill>
                  <a:schemeClr val="hlink"/>
                </a:solidFill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</a:rPr>
              <a:t>v,w</a:t>
            </a:r>
            <a:r>
              <a:rPr lang="de-DE" sz="3200" dirty="0" smtClean="0">
                <a:solidFill>
                  <a:schemeClr val="hlink"/>
                </a:solidFill>
              </a:rPr>
              <a:t>)=</a:t>
            </a:r>
            <a:r>
              <a:rPr lang="de-DE" sz="3200" dirty="0" smtClean="0">
                <a:solidFill>
                  <a:schemeClr val="hlink"/>
                </a:solidFill>
                <a:latin typeface="Symbol" panose="05050102010706020507" pitchFamily="18" charset="2"/>
                <a:sym typeface="Symbol" pitchFamily="18" charset="2"/>
              </a:rPr>
              <a:t>d</a:t>
            </a:r>
            <a:r>
              <a:rPr lang="de-DE" sz="3200" dirty="0" smtClean="0">
                <a:solidFill>
                  <a:schemeClr val="hlink"/>
                </a:solidFill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</a:rPr>
              <a:t>v,w</a:t>
            </a:r>
            <a:r>
              <a:rPr lang="de-DE" sz="3200" dirty="0">
                <a:solidFill>
                  <a:schemeClr val="hlink"/>
                </a:solidFill>
              </a:rPr>
              <a:t>)+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(w)-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(v)</a:t>
            </a:r>
          </a:p>
          <a:p>
            <a:pPr marL="342900" indent="-342900"/>
            <a:endParaRPr lang="de-DE" sz="3200" dirty="0"/>
          </a:p>
        </p:txBody>
      </p:sp>
      <p:sp>
        <p:nvSpPr>
          <p:cNvPr id="461836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61841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61842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  <p:graphicFrame>
        <p:nvGraphicFramePr>
          <p:cNvPr id="46184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2395"/>
              </p:ext>
            </p:extLst>
          </p:nvPr>
        </p:nvGraphicFramePr>
        <p:xfrm>
          <a:off x="900113" y="3429000"/>
          <a:ext cx="3624262" cy="2608264"/>
        </p:xfrm>
        <a:graphic>
          <a:graphicData uri="http://schemas.openxmlformats.org/drawingml/2006/table">
            <a:tbl>
              <a:tblPr/>
              <a:tblGrid>
                <a:gridCol w="725487"/>
                <a:gridCol w="723900"/>
                <a:gridCol w="725488"/>
                <a:gridCol w="723900"/>
                <a:gridCol w="725487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sym typeface="Symbol" pitchFamily="18" charset="2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884" name="Line 60"/>
          <p:cNvSpPr>
            <a:spLocks noChangeShapeType="1"/>
          </p:cNvSpPr>
          <p:nvPr/>
        </p:nvSpPr>
        <p:spPr bwMode="auto">
          <a:xfrm>
            <a:off x="1714481" y="2716213"/>
            <a:ext cx="14287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576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SS 2019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BE0-B15B-41BB-B83A-53B76CFAA754}" type="slidenum">
              <a:rPr lang="de-DE"/>
              <a:pPr/>
              <a:t>85</a:t>
            </a:fld>
            <a:endParaRPr lang="de-DE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</a:t>
            </a:r>
            <a:r>
              <a:rPr lang="de-DE" dirty="0" smtClean="0"/>
              <a:t> of Johnson´s Method:</a:t>
            </a:r>
            <a:endParaRPr lang="de-DE" dirty="0"/>
          </a:p>
          <a:p>
            <a:pPr>
              <a:buFontTx/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Bellman</a:t>
            </a:r>
            <a:r>
              <a:rPr lang="de-DE" baseline="-25000" dirty="0">
                <a:solidFill>
                  <a:schemeClr val="hlink"/>
                </a:solidFill>
              </a:rPr>
              <a:t>-Ford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n,m</a:t>
            </a:r>
            <a:r>
              <a:rPr lang="de-DE" dirty="0">
                <a:solidFill>
                  <a:schemeClr val="hlink"/>
                </a:solidFill>
              </a:rPr>
              <a:t>) + 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err="1" smtClean="0">
                <a:solidFill>
                  <a:schemeClr val="hlink"/>
                </a:solidFill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</a:rPr>
              <a:t>Dijkstra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 smtClean="0">
                <a:solidFill>
                  <a:schemeClr val="hlink"/>
                </a:solidFill>
              </a:rPr>
              <a:t>n,m</a:t>
            </a:r>
            <a:r>
              <a:rPr lang="de-DE" dirty="0" smtClean="0">
                <a:solidFill>
                  <a:schemeClr val="hlink"/>
                </a:solidFill>
              </a:rPr>
              <a:t>))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   = 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 </a:t>
            </a:r>
            <a:r>
              <a:rPr lang="de-DE" dirty="0">
                <a:solidFill>
                  <a:schemeClr val="hlink"/>
                </a:solidFill>
              </a:rPr>
              <a:t>+ n(n log n + m</a:t>
            </a:r>
            <a:r>
              <a:rPr lang="de-DE" dirty="0" smtClean="0">
                <a:solidFill>
                  <a:schemeClr val="hlink"/>
                </a:solidFill>
              </a:rPr>
              <a:t>))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   = 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 </a:t>
            </a:r>
            <a:r>
              <a:rPr lang="de-DE" dirty="0">
                <a:solidFill>
                  <a:schemeClr val="hlink"/>
                </a:solidFill>
              </a:rPr>
              <a:t>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log n)</a:t>
            </a:r>
          </a:p>
          <a:p>
            <a:pPr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dirty="0" err="1"/>
              <a:t>w</a:t>
            </a:r>
            <a:r>
              <a:rPr lang="de-DE" dirty="0" err="1" smtClean="0"/>
              <a:t>hen</a:t>
            </a:r>
            <a:r>
              <a:rPr lang="de-DE" dirty="0" smtClean="0"/>
              <a:t> using </a:t>
            </a:r>
            <a:r>
              <a:rPr lang="de-DE" dirty="0"/>
              <a:t>Fibonacci </a:t>
            </a:r>
            <a:r>
              <a:rPr lang="de-DE" dirty="0" err="1" smtClean="0"/>
              <a:t>heaps</a:t>
            </a:r>
            <a:r>
              <a:rPr lang="de-DE" dirty="0" smtClean="0"/>
              <a:t>.</a:t>
            </a:r>
          </a:p>
          <a:p>
            <a:pPr>
              <a:buFontTx/>
              <a:buNone/>
            </a:pPr>
            <a:endParaRPr lang="de-DE" dirty="0"/>
          </a:p>
          <a:p>
            <a:r>
              <a:rPr lang="de-DE" dirty="0" smtClean="0"/>
              <a:t>Problem with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large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(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~n</a:t>
            </a:r>
            <a:r>
              <a:rPr lang="de-DE" baseline="30000" dirty="0" smtClean="0">
                <a:solidFill>
                  <a:schemeClr val="hlink"/>
                </a:solidFill>
              </a:rPr>
              <a:t>2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Nevertheless</a:t>
            </a:r>
            <a:r>
              <a:rPr lang="de-DE" dirty="0" smtClean="0"/>
              <a:t>,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: </a:t>
            </a:r>
            <a:r>
              <a:rPr lang="de-DE" dirty="0">
                <a:solidFill>
                  <a:schemeClr val="hlink"/>
                </a:solidFill>
              </a:rPr>
              <a:t>O(n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231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in DAGs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smtClean="0">
                <a:solidFill>
                  <a:srgbClr val="0000CC"/>
                </a:solidFill>
              </a:rPr>
              <a:t>Directed </a:t>
            </a:r>
            <a:r>
              <a:rPr lang="de-DE" sz="2800" dirty="0" err="1" smtClean="0">
                <a:solidFill>
                  <a:srgbClr val="0000CC"/>
                </a:solidFill>
              </a:rPr>
              <a:t>acyclic</a:t>
            </a:r>
            <a:r>
              <a:rPr lang="de-DE" sz="2800" dirty="0" smtClean="0">
                <a:solidFill>
                  <a:srgbClr val="0000CC"/>
                </a:solidFill>
              </a:rPr>
              <a:t> </a:t>
            </a:r>
            <a:r>
              <a:rPr lang="de-DE" sz="2800" dirty="0" err="1" smtClean="0">
                <a:solidFill>
                  <a:srgbClr val="0000CC"/>
                </a:solidFill>
              </a:rPr>
              <a:t>graph</a:t>
            </a:r>
            <a:r>
              <a:rPr lang="de-DE" sz="2800" dirty="0" smtClean="0">
                <a:solidFill>
                  <a:srgbClr val="0000CC"/>
                </a:solidFill>
              </a:rPr>
              <a:t> (DAG):</a:t>
            </a:r>
            <a:endParaRPr lang="de-DE" sz="2800" dirty="0"/>
          </a:p>
          <a:p>
            <a:r>
              <a:rPr lang="de-DE" sz="2800" dirty="0"/>
              <a:t> DAG </a:t>
            </a:r>
            <a:r>
              <a:rPr lang="de-DE" sz="2800" dirty="0" smtClean="0"/>
              <a:t>with </a:t>
            </a:r>
            <a:r>
              <a:rPr lang="de-DE" sz="2800" dirty="0" err="1" smtClean="0"/>
              <a:t>edge</a:t>
            </a:r>
            <a:r>
              <a:rPr lang="de-DE" sz="2800" dirty="0" smtClean="0"/>
              <a:t> </a:t>
            </a:r>
            <a:r>
              <a:rPr lang="de-DE" sz="2800" dirty="0" err="1" smtClean="0"/>
              <a:t>costs</a:t>
            </a:r>
            <a:r>
              <a:rPr lang="de-DE" sz="2800" dirty="0" smtClean="0"/>
              <a:t> </a:t>
            </a:r>
            <a:r>
              <a:rPr lang="de-DE" sz="2800" dirty="0"/>
              <a:t>1: </a:t>
            </a:r>
            <a:r>
              <a:rPr lang="de-DE" sz="2800" dirty="0" err="1" smtClean="0"/>
              <a:t>breadth</a:t>
            </a:r>
            <a:r>
              <a:rPr lang="de-DE" sz="2800" dirty="0" smtClean="0"/>
              <a:t>-first </a:t>
            </a:r>
            <a:r>
              <a:rPr lang="de-DE" sz="2800" dirty="0" err="1" smtClean="0"/>
              <a:t>search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(     : </a:t>
            </a:r>
            <a:r>
              <a:rPr lang="de-DE" sz="2800" dirty="0" err="1" smtClean="0"/>
              <a:t>edges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BFS-</a:t>
            </a:r>
            <a:r>
              <a:rPr lang="de-DE" sz="2800" dirty="0" err="1" smtClean="0"/>
              <a:t>tree</a:t>
            </a:r>
            <a:r>
              <a:rPr lang="de-DE" sz="2800" dirty="0" smtClean="0"/>
              <a:t>)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SS 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Chapter 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D29D-2878-4A85-BEB7-16C63AD7BF0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052023" y="522795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s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269510" y="3932556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1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420448" y="465169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1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72973" y="558831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077798" y="421989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157298" y="537241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2925273" y="335629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2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4725498" y="328326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236798" y="414845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3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7605223" y="364363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4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340948" y="4435793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556848" y="5012056"/>
            <a:ext cx="86360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1701310" y="3643631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852248" y="5083493"/>
            <a:ext cx="792162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25273" y="4867593"/>
            <a:ext cx="2232025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4077798" y="5732781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357073" y="3788093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428510" y="3499168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4581035" y="4435793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5589098" y="4651693"/>
            <a:ext cx="7921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228735" y="3643631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933335" y="4724718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6741623" y="4003993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7678248" y="508349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/>
              <a:t>4</a:t>
            </a: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6670185" y="4580256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1160767" y="2851468"/>
            <a:ext cx="39608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370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Wahr"/>
  <p:tag name="EMBEDFONTS" val="Falsch"/>
  <p:tag name="USEBOLDAMS" val="Falsch"/>
  <p:tag name="DEFAULTDISPLAYSOURCE" val="\documentclass{slides}\pagestyle{empty}&#10;\textwidth220mm&#10;\usepackage{amsmath, amssymb, clrprogram, german}&#10;\newcommand{\N}{\mathbb{N}}&#10;\newcommand{\la}{\leftarrow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ch"/>
  <p:tag name="DEFAULTTRANSPARENT" val="Falsch"/>
  <p:tag name="DEFAULTWORKAROUNDTRANSPARENCYBUG" val="Falsch"/>
  <p:tag name="DEFAULTRESOLUTION" val="1200"/>
  <p:tag name="DEFAULTMAGNIFICATION" val="1"/>
  <p:tag name="DEFAULTFONTSIZE" val="10"/>
  <p:tag name="DEFAULTWIDTH" val="551"/>
  <p:tag name="DEFAULTHEIGHT" val="4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6936</Words>
  <Application>Microsoft Office PowerPoint</Application>
  <PresentationFormat>Bildschirmpräsentation (4:3)</PresentationFormat>
  <Paragraphs>2268</Paragraphs>
  <Slides>85</Slides>
  <Notes>40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85</vt:i4>
      </vt:variant>
    </vt:vector>
  </HeadingPairs>
  <TitlesOfParts>
    <vt:vector size="91" baseType="lpstr">
      <vt:lpstr>Arial</vt:lpstr>
      <vt:lpstr>cmsy10</vt:lpstr>
      <vt:lpstr>Lucida Sans Unicode</vt:lpstr>
      <vt:lpstr>msam6</vt:lpstr>
      <vt:lpstr>Symbol</vt:lpstr>
      <vt:lpstr>Standarddesign</vt:lpstr>
      <vt:lpstr>Premaster Course Algorithms 1  Chapter 6: Shortest Paths</vt:lpstr>
      <vt:lpstr>Basic Graph Algorithms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 in DAGs</vt:lpstr>
      <vt:lpstr>Shortest Paths</vt:lpstr>
      <vt:lpstr>Shortest Paths</vt:lpstr>
      <vt:lpstr>Shortest Paths</vt:lpstr>
      <vt:lpstr>Shortest Paths</vt:lpstr>
      <vt:lpstr>Shortest Paths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Shortest Paths in Arbitrary Graphs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All Pairs Shortest Paths</vt:lpstr>
      <vt:lpstr>All Pairs Shortest Paths</vt:lpstr>
      <vt:lpstr>All Pairs Shortest Paths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All Pairs Shortest Paths</vt:lpstr>
    </vt:vector>
  </TitlesOfParts>
  <Company>Uni-Paderborn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FB17</dc:creator>
  <cp:lastModifiedBy>scheideler</cp:lastModifiedBy>
  <cp:revision>267</cp:revision>
  <dcterms:created xsi:type="dcterms:W3CDTF">2004-04-05T13:48:59Z</dcterms:created>
  <dcterms:modified xsi:type="dcterms:W3CDTF">2019-05-13T14:31:16Z</dcterms:modified>
</cp:coreProperties>
</file>